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418" r:id="rId2"/>
    <p:sldId id="443" r:id="rId3"/>
    <p:sldId id="417" r:id="rId4"/>
    <p:sldId id="444" r:id="rId5"/>
    <p:sldId id="446" r:id="rId6"/>
    <p:sldId id="445" r:id="rId7"/>
    <p:sldId id="451" r:id="rId8"/>
    <p:sldId id="454" r:id="rId9"/>
    <p:sldId id="453" r:id="rId10"/>
    <p:sldId id="455" r:id="rId11"/>
    <p:sldId id="448" r:id="rId12"/>
    <p:sldId id="512" r:id="rId13"/>
    <p:sldId id="458" r:id="rId14"/>
    <p:sldId id="459" r:id="rId15"/>
    <p:sldId id="460" r:id="rId16"/>
    <p:sldId id="461" r:id="rId17"/>
    <p:sldId id="464" r:id="rId18"/>
    <p:sldId id="463" r:id="rId19"/>
    <p:sldId id="456" r:id="rId20"/>
    <p:sldId id="513" r:id="rId21"/>
    <p:sldId id="467" r:id="rId22"/>
    <p:sldId id="465" r:id="rId23"/>
    <p:sldId id="514" r:id="rId24"/>
    <p:sldId id="447" r:id="rId25"/>
    <p:sldId id="469" r:id="rId26"/>
    <p:sldId id="468" r:id="rId27"/>
    <p:sldId id="470" r:id="rId28"/>
    <p:sldId id="472" r:id="rId29"/>
    <p:sldId id="474" r:id="rId30"/>
    <p:sldId id="473" r:id="rId31"/>
    <p:sldId id="475" r:id="rId32"/>
    <p:sldId id="476" r:id="rId33"/>
    <p:sldId id="477" r:id="rId34"/>
    <p:sldId id="515" r:id="rId35"/>
    <p:sldId id="478" r:id="rId36"/>
    <p:sldId id="479" r:id="rId37"/>
    <p:sldId id="516" r:id="rId38"/>
    <p:sldId id="484" r:id="rId39"/>
    <p:sldId id="517" r:id="rId40"/>
    <p:sldId id="471" r:id="rId41"/>
    <p:sldId id="485" r:id="rId42"/>
    <p:sldId id="486" r:id="rId43"/>
    <p:sldId id="489" r:id="rId44"/>
    <p:sldId id="493" r:id="rId45"/>
    <p:sldId id="490" r:id="rId46"/>
    <p:sldId id="495" r:id="rId47"/>
    <p:sldId id="505" r:id="rId48"/>
    <p:sldId id="518" r:id="rId49"/>
    <p:sldId id="524" r:id="rId50"/>
    <p:sldId id="491" r:id="rId51"/>
    <p:sldId id="497" r:id="rId52"/>
    <p:sldId id="487" r:id="rId53"/>
    <p:sldId id="500" r:id="rId54"/>
    <p:sldId id="519" r:id="rId55"/>
    <p:sldId id="501" r:id="rId56"/>
    <p:sldId id="507" r:id="rId57"/>
    <p:sldId id="503" r:id="rId58"/>
    <p:sldId id="521" r:id="rId59"/>
    <p:sldId id="502" r:id="rId60"/>
    <p:sldId id="504" r:id="rId61"/>
    <p:sldId id="508" r:id="rId62"/>
    <p:sldId id="488" r:id="rId63"/>
    <p:sldId id="526" r:id="rId64"/>
    <p:sldId id="527" r:id="rId65"/>
    <p:sldId id="528" r:id="rId66"/>
    <p:sldId id="522" r:id="rId67"/>
    <p:sldId id="529" r:id="rId68"/>
    <p:sldId id="509" r:id="rId69"/>
    <p:sldId id="530" r:id="rId70"/>
    <p:sldId id="482" r:id="rId71"/>
    <p:sldId id="405" r:id="rId72"/>
    <p:sldId id="293" r:id="rId73"/>
    <p:sldId id="306" r:id="rId74"/>
    <p:sldId id="416" r:id="rId75"/>
    <p:sldId id="281" r:id="rId76"/>
    <p:sldId id="466" r:id="rId77"/>
    <p:sldId id="494" r:id="rId78"/>
    <p:sldId id="496" r:id="rId79"/>
    <p:sldId id="498" r:id="rId80"/>
    <p:sldId id="520" r:id="rId81"/>
    <p:sldId id="523" r:id="rId82"/>
    <p:sldId id="525" r:id="rId83"/>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0" autoAdjust="0"/>
    <p:restoredTop sz="79056" autoAdjust="0"/>
  </p:normalViewPr>
  <p:slideViewPr>
    <p:cSldViewPr snapToGrid="0">
      <p:cViewPr>
        <p:scale>
          <a:sx n="75" d="100"/>
          <a:sy n="75" d="100"/>
        </p:scale>
        <p:origin x="2160" y="34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17/08/2023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17/08/2023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ictionary.cambridge.org/pt/dicionario/ingles/reduc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ictionary.cambridge.org/pt/dicionario/ingles/part" TargetMode="External"/><Relationship Id="rId5" Type="http://schemas.openxmlformats.org/officeDocument/2006/relationships/hyperlink" Target="https://dictionary.cambridge.org/pt/dicionario/ingles/important" TargetMode="External"/><Relationship Id="rId4" Type="http://schemas.openxmlformats.org/officeDocument/2006/relationships/hyperlink" Target="https://dictionary.cambridge.org/pt/dicionario/ingles/keep"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tasq.ai/glossary/tenso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asq.ai/glossary/tenso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tasq.ai/glossary/tensor/"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tasq.ai/glossary/tensor/"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Redes de atenção, também conhecidas como mecanismos de atenção, são um conceito essencial em aprendizado de máquina, especialmente no domínio de processamento de linguagem natural e tarefas de sequência para sequência. Elas foram introduzidas originalmente para lidar com as limitações das redes neurais recorrentes (</a:t>
            </a:r>
            <a:r>
              <a:rPr lang="pt-BR" b="0" i="0" dirty="0" err="1">
                <a:solidFill>
                  <a:srgbClr val="000000"/>
                </a:solidFill>
                <a:effectLst/>
                <a:latin typeface="Söhne"/>
              </a:rPr>
              <a:t>RNNs</a:t>
            </a:r>
            <a:r>
              <a:rPr lang="pt-BR" b="0" i="0" dirty="0">
                <a:solidFill>
                  <a:srgbClr val="000000"/>
                </a:solidFill>
                <a:effectLst/>
                <a:latin typeface="Söhne"/>
              </a:rPr>
              <a:t>) tradicionais na captura de dependências de longo alcance em sequências.</a:t>
            </a:r>
          </a:p>
          <a:p>
            <a:pPr algn="l"/>
            <a:endParaRPr lang="pt-BR" b="0" i="0" dirty="0">
              <a:solidFill>
                <a:srgbClr val="000000"/>
              </a:solidFill>
              <a:effectLst/>
              <a:latin typeface="Söhne"/>
            </a:endParaRPr>
          </a:p>
          <a:p>
            <a:pPr algn="l"/>
            <a:r>
              <a:rPr lang="pt-BR" b="0" i="0" dirty="0">
                <a:solidFill>
                  <a:srgbClr val="000000"/>
                </a:solidFill>
                <a:effectLst/>
                <a:latin typeface="Söhne"/>
              </a:rPr>
              <a:t>Mecanismos de atenção permitem que os modelos se concentrem em partes específicas das sequências de entrada ao fazer previsões. Isso é especialmente útil em tarefas como tradução automática, onde o modelo precisa prestar mais atenção a certas palavras ou frases ao gerar a saída. Em vez de depender apenas da janela de contexto fixa das </a:t>
            </a:r>
            <a:r>
              <a:rPr lang="pt-BR" b="0" i="0" dirty="0" err="1">
                <a:solidFill>
                  <a:srgbClr val="000000"/>
                </a:solidFill>
                <a:effectLst/>
                <a:latin typeface="Söhne"/>
              </a:rPr>
              <a:t>RNNs</a:t>
            </a:r>
            <a:r>
              <a:rPr lang="pt-BR" b="0" i="0" dirty="0">
                <a:solidFill>
                  <a:srgbClr val="000000"/>
                </a:solidFill>
                <a:effectLst/>
                <a:latin typeface="Söhne"/>
              </a:rPr>
              <a:t>, os mecanismos de atenção ponderam dinamicamente a importância de diferentes partes da sequência de entrada com base na etapa atual da geração de saída.</a:t>
            </a:r>
          </a:p>
          <a:p>
            <a:pPr algn="l"/>
            <a:endParaRPr lang="pt-BR" b="0" i="0" dirty="0">
              <a:solidFill>
                <a:srgbClr val="000000"/>
              </a:solidFill>
              <a:effectLst/>
              <a:latin typeface="Söhne"/>
            </a:endParaRPr>
          </a:p>
          <a:p>
            <a:pPr algn="l"/>
            <a:r>
              <a:rPr lang="pt-BR" b="0" i="0" dirty="0">
                <a:solidFill>
                  <a:srgbClr val="000000"/>
                </a:solidFill>
                <a:effectLst/>
                <a:latin typeface="Söhne"/>
              </a:rPr>
              <a:t>No contexto de redes neurais, um mecanismo de atenção funciona calculando pontuações de atenção para cada elemento da sequência de entrada. Essas pontuações determinam quanto de atenção o modelo deve atribuir a cada elemento de entrada ao produzir a saída. As pontuações de atenção são calculadas com base na relação entre a etapa atual da sequência de saída e os diferentes elementos da sequência de entrada.</a:t>
            </a:r>
          </a:p>
          <a:p>
            <a:pPr algn="l"/>
            <a:endParaRPr lang="pt-BR" b="0" i="0" dirty="0">
              <a:solidFill>
                <a:srgbClr val="000000"/>
              </a:solidFill>
              <a:effectLst/>
              <a:latin typeface="Söhne"/>
            </a:endParaRPr>
          </a:p>
          <a:p>
            <a:pPr algn="l"/>
            <a:r>
              <a:rPr lang="pt-BR" b="0" i="0" dirty="0">
                <a:solidFill>
                  <a:srgbClr val="000000"/>
                </a:solidFill>
                <a:effectLst/>
                <a:latin typeface="Söhne"/>
              </a:rPr>
              <a:t>As redes de atenção melhoraram significativamente o desempenho de muitas tarefas de sequência para sequência, como tradução automática, sumarização de texto e reconhecimento de fala. Elas permitem que os modelos capturem dependências de longo alcance e melhorem a qualidade das saídas geradas, concentrando-se em informações relevantes.</a:t>
            </a:r>
          </a:p>
          <a:p>
            <a:pPr algn="l"/>
            <a:endParaRPr lang="pt-BR" b="0" i="0" dirty="0">
              <a:solidFill>
                <a:srgbClr val="000000"/>
              </a:solidFill>
              <a:effectLst/>
              <a:latin typeface="Söhne"/>
            </a:endParaRPr>
          </a:p>
          <a:p>
            <a:pPr algn="l"/>
            <a:r>
              <a:rPr lang="pt-BR" b="0" i="0" dirty="0">
                <a:solidFill>
                  <a:srgbClr val="000000"/>
                </a:solidFill>
                <a:effectLst/>
                <a:latin typeface="Söhne"/>
              </a:rPr>
              <a:t>Em resumo, redes de atenção são um componente crucial de modelos modernos de sequência para sequência, permitindo que eles se concentrem seletivamente em partes relevantes das sequências de entrada para melhorar seu desempenho em várias tarefas de processamento de linguagem natural.</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1963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1" dirty="0">
                <a:solidFill>
                  <a:srgbClr val="202122"/>
                </a:solidFill>
                <a:effectLst/>
                <a:latin typeface="Arial" panose="020B0604020202020204" pitchFamily="34" charset="0"/>
              </a:rPr>
              <a:t>GPT: </a:t>
            </a:r>
            <a:r>
              <a:rPr lang="pt-BR" b="0" i="1" dirty="0" err="1">
                <a:solidFill>
                  <a:srgbClr val="202122"/>
                </a:solidFill>
                <a:effectLst/>
                <a:latin typeface="Arial" panose="020B0604020202020204" pitchFamily="34" charset="0"/>
              </a:rPr>
              <a:t>Generative</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Pre-trained</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Transformer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dirty="0">
                <a:solidFill>
                  <a:srgbClr val="1F1F1F"/>
                </a:solidFill>
                <a:effectLst/>
                <a:latin typeface="Google Sans"/>
              </a:rPr>
              <a:t>[2] https://openai.com/research/ai-and-compute</a:t>
            </a:r>
          </a:p>
          <a:p>
            <a:pPr algn="l"/>
            <a:endParaRPr lang="en-US" b="0" i="0" dirty="0">
              <a:solidFill>
                <a:srgbClr val="191000"/>
              </a:solidFill>
              <a:effectLst/>
              <a:latin typeface="Roboto" panose="02000000000000000000" pitchFamily="2" charset="0"/>
            </a:endParaRPr>
          </a:p>
          <a:p>
            <a:pPr algn="l"/>
            <a:r>
              <a:rPr lang="en-US" b="0" i="0" dirty="0" err="1">
                <a:solidFill>
                  <a:srgbClr val="191000"/>
                </a:solidFill>
                <a:effectLst/>
                <a:latin typeface="Roboto" panose="02000000000000000000" pitchFamily="2" charset="0"/>
              </a:rPr>
              <a:t>AlexNet</a:t>
            </a:r>
            <a:r>
              <a:rPr lang="en-US" b="0" i="0" dirty="0">
                <a:solidFill>
                  <a:srgbClr val="191000"/>
                </a:solidFill>
                <a:effectLst/>
                <a:latin typeface="Roboto" panose="02000000000000000000" pitchFamily="2" charset="0"/>
              </a:rPr>
              <a:t> Training</a:t>
            </a:r>
          </a:p>
          <a:p>
            <a:pPr algn="l"/>
            <a:r>
              <a:rPr lang="en-US" b="0" i="0" dirty="0" err="1">
                <a:solidFill>
                  <a:srgbClr val="191000"/>
                </a:solidFill>
                <a:effectLst/>
                <a:latin typeface="Lora" panose="020F0502020204030204" pitchFamily="2" charset="0"/>
              </a:rPr>
              <a:t>AlexNet</a:t>
            </a:r>
            <a:r>
              <a:rPr lang="en-US" b="0" i="0" dirty="0">
                <a:solidFill>
                  <a:srgbClr val="191000"/>
                </a:solidFill>
                <a:effectLst/>
                <a:latin typeface="Lora" panose="020F0502020204030204" pitchFamily="2" charset="0"/>
              </a:rPr>
              <a:t> takes 90 epochs which were trained for 6 days simultaneously on two Nvidia </a:t>
            </a:r>
            <a:r>
              <a:rPr lang="en-US" b="0" i="0" dirty="0" err="1">
                <a:solidFill>
                  <a:srgbClr val="191000"/>
                </a:solidFill>
                <a:effectLst/>
                <a:latin typeface="Lora" panose="020F0502020204030204" pitchFamily="2" charset="0"/>
              </a:rPr>
              <a:t>Geforce</a:t>
            </a:r>
            <a:r>
              <a:rPr lang="en-US" b="0" i="0" dirty="0">
                <a:solidFill>
                  <a:srgbClr val="191000"/>
                </a:solidFill>
                <a:effectLst/>
                <a:latin typeface="Lora" panose="020F0502020204030204" pitchFamily="2" charset="0"/>
              </a:rPr>
              <a:t> GTX 580 GPUs which is the reason for why their network is split into two pipelines. </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4177854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TPU (Tensor </a:t>
            </a:r>
            <a:r>
              <a:rPr lang="pt-BR" b="0" i="0" dirty="0" err="1">
                <a:solidFill>
                  <a:srgbClr val="374151"/>
                </a:solidFill>
                <a:effectLst/>
                <a:latin typeface="Söhne"/>
              </a:rPr>
              <a:t>Processing</a:t>
            </a:r>
            <a:r>
              <a:rPr lang="pt-BR" b="0" i="0" dirty="0">
                <a:solidFill>
                  <a:srgbClr val="374151"/>
                </a:solidFill>
                <a:effectLst/>
                <a:latin typeface="Söhne"/>
              </a:rPr>
              <a:t> Unit) é um tipo de acelerador de hardware desenvolvido pela Google especificamente para executar operações de aprendizado de máquina e processamento de tensores de forma eficiente. As </a:t>
            </a:r>
            <a:r>
              <a:rPr lang="pt-BR" b="0" i="0" dirty="0" err="1">
                <a:solidFill>
                  <a:srgbClr val="374151"/>
                </a:solidFill>
                <a:effectLst/>
                <a:latin typeface="Söhne"/>
              </a:rPr>
              <a:t>TPUs</a:t>
            </a:r>
            <a:r>
              <a:rPr lang="pt-BR" b="0" i="0" dirty="0">
                <a:solidFill>
                  <a:srgbClr val="374151"/>
                </a:solidFill>
                <a:effectLst/>
                <a:latin typeface="Söhne"/>
              </a:rPr>
              <a:t> são projetadas para acelerar o treinamento e a inferência de modelos de aprendizado de máquina, especialmente aqueles baseados em redes neurais profundas.</a:t>
            </a:r>
          </a:p>
          <a:p>
            <a:pPr algn="l"/>
            <a:endParaRPr lang="pt-BR" b="0" i="0" dirty="0">
              <a:solidFill>
                <a:srgbClr val="374151"/>
              </a:solidFill>
              <a:effectLst/>
              <a:latin typeface="Söhne"/>
            </a:endParaRPr>
          </a:p>
          <a:p>
            <a:pPr algn="l"/>
            <a:r>
              <a:rPr lang="pt-BR" b="0" i="0" dirty="0">
                <a:solidFill>
                  <a:srgbClr val="374151"/>
                </a:solidFill>
                <a:effectLst/>
                <a:latin typeface="Söhne"/>
              </a:rPr>
              <a:t>Diferentemente das CPUs convencionais (Central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e das </a:t>
            </a:r>
            <a:r>
              <a:rPr lang="pt-BR" b="0" i="0" dirty="0" err="1">
                <a:solidFill>
                  <a:srgbClr val="374151"/>
                </a:solidFill>
                <a:effectLst/>
                <a:latin typeface="Söhne"/>
              </a:rPr>
              <a:t>GPUs</a:t>
            </a:r>
            <a:r>
              <a:rPr lang="pt-BR" b="0" i="0" dirty="0">
                <a:solidFill>
                  <a:srgbClr val="374151"/>
                </a:solidFill>
                <a:effectLst/>
                <a:latin typeface="Söhne"/>
              </a:rPr>
              <a:t> (</a:t>
            </a:r>
            <a:r>
              <a:rPr lang="pt-BR" b="0" i="0" dirty="0" err="1">
                <a:solidFill>
                  <a:srgbClr val="374151"/>
                </a:solidFill>
                <a:effectLst/>
                <a:latin typeface="Söhne"/>
              </a:rPr>
              <a:t>Graphics</a:t>
            </a:r>
            <a:r>
              <a:rPr lang="pt-BR" b="0" i="0" dirty="0">
                <a:solidFill>
                  <a:srgbClr val="374151"/>
                </a:solidFill>
                <a:effectLst/>
                <a:latin typeface="Söhne"/>
              </a:rPr>
              <a:t> </a:t>
            </a:r>
            <a:r>
              <a:rPr lang="pt-BR" b="0" i="0" dirty="0" err="1">
                <a:solidFill>
                  <a:srgbClr val="374151"/>
                </a:solidFill>
                <a:effectLst/>
                <a:latin typeface="Söhne"/>
              </a:rPr>
              <a:t>Processing</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que são projetadas para tarefas de propósito geral, as </a:t>
            </a:r>
            <a:r>
              <a:rPr lang="pt-BR" b="0" i="0" dirty="0" err="1">
                <a:solidFill>
                  <a:srgbClr val="374151"/>
                </a:solidFill>
                <a:effectLst/>
                <a:latin typeface="Söhne"/>
              </a:rPr>
              <a:t>TPUs</a:t>
            </a:r>
            <a:r>
              <a:rPr lang="pt-BR" b="0" i="0" dirty="0">
                <a:solidFill>
                  <a:srgbClr val="374151"/>
                </a:solidFill>
                <a:effectLst/>
                <a:latin typeface="Söhne"/>
              </a:rPr>
              <a:t> são otimizadas para realizar cálculos matriciais e operações tensoriais, que são fundamentais em algoritmos de aprendizado de máquina, como redes neurais.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têm uma arquitetura altamente paralela e são projetadas para lidar com as demandas computacionais intensivas de modelos de aprendizado de máquina. Elas podem oferecer um desempenho significativamente maior em comparação com CPUs e </a:t>
            </a:r>
            <a:r>
              <a:rPr lang="pt-BR" b="0" i="0" dirty="0" err="1">
                <a:solidFill>
                  <a:srgbClr val="374151"/>
                </a:solidFill>
                <a:effectLst/>
                <a:latin typeface="Söhne"/>
              </a:rPr>
              <a:t>GPUs</a:t>
            </a:r>
            <a:r>
              <a:rPr lang="pt-BR" b="0" i="0" dirty="0">
                <a:solidFill>
                  <a:srgbClr val="374151"/>
                </a:solidFill>
                <a:effectLst/>
                <a:latin typeface="Söhne"/>
              </a:rPr>
              <a:t> para tarefas específicas de aprendizado de máquina, tornando o treinamento e a inferência de modelos mais rápidos e eficientes.</a:t>
            </a:r>
          </a:p>
          <a:p>
            <a:pPr algn="l"/>
            <a:endParaRPr lang="pt-BR" b="0" i="0" dirty="0">
              <a:solidFill>
                <a:srgbClr val="374151"/>
              </a:solidFill>
              <a:effectLst/>
              <a:latin typeface="Söhne"/>
            </a:endParaRPr>
          </a:p>
          <a:p>
            <a:pPr algn="l"/>
            <a:r>
              <a:rPr lang="pt-BR" b="0" i="0" dirty="0">
                <a:solidFill>
                  <a:srgbClr val="374151"/>
                </a:solidFill>
                <a:effectLst/>
                <a:latin typeface="Söhne"/>
              </a:rPr>
              <a:t>As </a:t>
            </a:r>
            <a:r>
              <a:rPr lang="pt-BR" b="0" i="0" dirty="0" err="1">
                <a:solidFill>
                  <a:srgbClr val="374151"/>
                </a:solidFill>
                <a:effectLst/>
                <a:latin typeface="Söhne"/>
              </a:rPr>
              <a:t>TPUs</a:t>
            </a:r>
            <a:r>
              <a:rPr lang="pt-BR" b="0" i="0" dirty="0">
                <a:solidFill>
                  <a:srgbClr val="374151"/>
                </a:solidFill>
                <a:effectLst/>
                <a:latin typeface="Söhne"/>
              </a:rPr>
              <a:t> são frequentemente usadas em ambientes de nuvem para acelerar o treinamento de modelos de grande escala e para lidar com cargas de trabalho intensivas de aprendizado de máquina. Elas desempenham um papel importante no avanço da pesquisa e aplicação de algoritmos de aprendizado de máquina, permitindo a execução de tarefas complexas de forma mais rápida e eficiente.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51523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232629"/>
                </a:solidFill>
                <a:effectLst/>
                <a:latin typeface="-apple-system"/>
              </a:rPr>
              <a:t>FLOPs are often used to describe how many operations are required to run a single instance of a given model, like VGG19.</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74501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p>
          <a:p>
            <a:endParaRPr lang="en-US" dirty="0"/>
          </a:p>
          <a:p>
            <a:r>
              <a:rPr lang="en-US" dirty="0" err="1"/>
              <a:t>AlexNet</a:t>
            </a:r>
            <a:r>
              <a:rPr lang="en-US" dirty="0"/>
              <a:t> </a:t>
            </a:r>
            <a:r>
              <a:rPr lang="en-US" dirty="0" err="1"/>
              <a:t>foi</a:t>
            </a:r>
            <a:r>
              <a:rPr lang="en-US" dirty="0"/>
              <a:t> </a:t>
            </a:r>
            <a:r>
              <a:rPr lang="en-US" dirty="0" err="1"/>
              <a:t>desenvolvida</a:t>
            </a:r>
            <a:r>
              <a:rPr lang="en-US" dirty="0"/>
              <a:t> </a:t>
            </a:r>
            <a:r>
              <a:rPr lang="en-US" dirty="0" err="1"/>
              <a:t>por</a:t>
            </a:r>
            <a:r>
              <a:rPr lang="en-US" dirty="0"/>
              <a:t> </a:t>
            </a:r>
            <a:r>
              <a:rPr lang="en-US" dirty="0" err="1"/>
              <a:t>estudantes</a:t>
            </a:r>
            <a:r>
              <a:rPr lang="en-US" dirty="0"/>
              <a:t> do Prof. </a:t>
            </a:r>
            <a:r>
              <a:rPr lang="pt-BR" b="0" i="0" dirty="0">
                <a:solidFill>
                  <a:srgbClr val="374151"/>
                </a:solidFill>
                <a:effectLst/>
                <a:latin typeface="Söhne"/>
              </a:rPr>
              <a:t>Geoffrey </a:t>
            </a:r>
            <a:r>
              <a:rPr lang="pt-BR" b="0" i="0" dirty="0" err="1">
                <a:solidFill>
                  <a:srgbClr val="374151"/>
                </a:solidFill>
                <a:effectLst/>
                <a:latin typeface="Söhne"/>
              </a:rPr>
              <a:t>Hinton</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973492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545384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840470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Referência</a:t>
            </a:r>
          </a:p>
          <a:p>
            <a:pPr algn="l"/>
            <a:r>
              <a:rPr lang="pt-BR" b="0" i="0" dirty="0">
                <a:solidFill>
                  <a:srgbClr val="000000"/>
                </a:solidFill>
                <a:effectLst/>
                <a:latin typeface="Söhne"/>
              </a:rPr>
              <a:t>[1] https://www.tensorflow.org/lite/performance/post_training_quantization</a:t>
            </a:r>
          </a:p>
          <a:p>
            <a:pPr algn="l"/>
            <a:endParaRPr lang="pt-BR" b="0" i="0" dirty="0">
              <a:solidFill>
                <a:srgbClr val="000000"/>
              </a:solidFill>
              <a:effectLst/>
              <a:latin typeface="Söhne"/>
            </a:endParaRPr>
          </a:p>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Referência</a:t>
            </a:r>
          </a:p>
          <a:p>
            <a:pPr algn="l"/>
            <a:r>
              <a:rPr lang="pt-BR" b="0" i="0" dirty="0">
                <a:solidFill>
                  <a:srgbClr val="000000"/>
                </a:solidFill>
                <a:effectLst/>
                <a:latin typeface="Söhne"/>
              </a:rPr>
              <a:t>[1] https://www.tensorflow.org/lite/performance/post_training_quantization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1062518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https://www.tensorflow.org/model_optimization/guide/clustering</a:t>
            </a:r>
          </a:p>
          <a:p>
            <a:r>
              <a:rPr lang="pt-BR" dirty="0"/>
              <a:t>[2] https://www.tensorflow.org/model_optimization/guide/clustering/clustering_comprehensive_guide</a:t>
            </a:r>
          </a:p>
          <a:p>
            <a:r>
              <a:rPr lang="pt-BR" dirty="0"/>
              <a:t>[3] https://blog.tensorflow.org/2020/08/tensorflow-model-optimization-toolkit-weight-clustering-api.html</a:t>
            </a:r>
          </a:p>
          <a:p>
            <a:r>
              <a:rPr lang="pt-BR" dirty="0"/>
              <a:t>[4] https://www.tensorflow.org/model_optimization/guide/clustering/clustering_example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https://www.tensorflow.org/model_optimization/guide/clustering</a:t>
            </a:r>
          </a:p>
          <a:p>
            <a:r>
              <a:rPr lang="pt-BR" dirty="0"/>
              <a:t>[2] https://www.tensorflow.org/model_optimization/guide/clustering/clustering_comprehensive_guide</a:t>
            </a:r>
          </a:p>
          <a:p>
            <a:r>
              <a:rPr lang="pt-BR" dirty="0"/>
              <a:t>[3] https://blog.tensorflow.org/2020/08/tensorflow-model-optimization-toolkit-weight-clustering-api.html</a:t>
            </a:r>
          </a:p>
          <a:p>
            <a:r>
              <a:rPr lang="pt-BR" dirty="0"/>
              <a:t>[4] https://www.tensorflow.org/model_optimization/guide/clustering/clustering_example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175150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[1] https://www.tensorflow.org/model_optimization/guide/clustering</a:t>
            </a:r>
          </a:p>
          <a:p>
            <a:r>
              <a:rPr lang="pt-BR" dirty="0"/>
              <a:t>[2] https://www.tensorflow.org/model_optimization/guide/clustering/clustering_comprehensive_guide</a:t>
            </a:r>
          </a:p>
          <a:p>
            <a:r>
              <a:rPr lang="pt-BR" dirty="0"/>
              <a:t>[3] https://blog.tensorflow.org/2020/08/tensorflow-model-optimization-toolkit-weight-clustering-api.html</a:t>
            </a:r>
          </a:p>
          <a:p>
            <a:r>
              <a:rPr lang="pt-BR" dirty="0"/>
              <a:t>[4] https://www.tensorflow.org/model_optimization/guide/clustering/clustering_example</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494255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u="none" strike="noStrike" dirty="0">
                <a:solidFill>
                  <a:srgbClr val="1D2A57"/>
                </a:solidFill>
                <a:effectLst/>
                <a:latin typeface="Arial" panose="020B0604020202020204" pitchFamily="34" charset="0"/>
                <a:hlinkClick r:id="rId3" tooltip="reduce"/>
              </a:rPr>
              <a:t>Distillation: reduce</a:t>
            </a:r>
            <a:r>
              <a:rPr lang="en-US" b="0" i="0" dirty="0">
                <a:solidFill>
                  <a:srgbClr val="1D2A57"/>
                </a:solidFill>
                <a:effectLst/>
                <a:latin typeface="Arial" panose="020B0604020202020204" pitchFamily="34" charset="0"/>
              </a:rPr>
              <a:t> it but </a:t>
            </a:r>
            <a:r>
              <a:rPr lang="en-US" b="0" i="0" u="none" strike="noStrike" dirty="0">
                <a:solidFill>
                  <a:srgbClr val="1D2A57"/>
                </a:solidFill>
                <a:effectLst/>
                <a:latin typeface="Arial" panose="020B0604020202020204" pitchFamily="34" charset="0"/>
                <a:hlinkClick r:id="rId4" tooltip="keep"/>
              </a:rPr>
              <a:t>keep</a:t>
            </a:r>
            <a:r>
              <a:rPr lang="en-US" b="0" i="0" dirty="0">
                <a:solidFill>
                  <a:srgbClr val="1D2A57"/>
                </a:solidFill>
                <a:effectLst/>
                <a:latin typeface="Arial" panose="020B0604020202020204" pitchFamily="34" charset="0"/>
              </a:rPr>
              <a:t> the most </a:t>
            </a:r>
            <a:r>
              <a:rPr lang="en-US" b="0" i="0" u="none" strike="noStrike" dirty="0">
                <a:solidFill>
                  <a:srgbClr val="1D2A57"/>
                </a:solidFill>
                <a:effectLst/>
                <a:latin typeface="Arial" panose="020B0604020202020204" pitchFamily="34" charset="0"/>
                <a:hlinkClick r:id="rId5" tooltip="important"/>
              </a:rPr>
              <a:t>important</a:t>
            </a:r>
            <a:r>
              <a:rPr lang="en-US" b="0" i="0" dirty="0">
                <a:solidFill>
                  <a:srgbClr val="1D2A57"/>
                </a:solidFill>
                <a:effectLst/>
                <a:latin typeface="Arial" panose="020B0604020202020204" pitchFamily="34" charset="0"/>
              </a:rPr>
              <a:t> </a:t>
            </a:r>
            <a:r>
              <a:rPr lang="en-US" b="0" i="0" u="sng" dirty="0">
                <a:solidFill>
                  <a:srgbClr val="1D2A57"/>
                </a:solidFill>
                <a:effectLst/>
                <a:latin typeface="Arial" panose="020B0604020202020204" pitchFamily="34" charset="0"/>
                <a:hlinkClick r:id="rId6" tooltip="part"/>
              </a:rPr>
              <a:t>part</a:t>
            </a:r>
            <a:endParaRPr lang="en-US" b="0" i="0" u="sng" dirty="0">
              <a:solidFill>
                <a:srgbClr val="1D2A57"/>
              </a:solidFill>
              <a:effectLst/>
              <a:latin typeface="Arial" panose="020B0604020202020204" pitchFamily="34" charset="0"/>
            </a:endParaRPr>
          </a:p>
          <a:p>
            <a:pPr algn="l"/>
            <a:endParaRPr lang="en-US" b="0" i="0" u="sng" dirty="0">
              <a:solidFill>
                <a:srgbClr val="1D2A57"/>
              </a:solidFill>
              <a:effectLst/>
              <a:latin typeface="Arial" panose="020B0604020202020204" pitchFamily="34" charset="0"/>
            </a:endParaRPr>
          </a:p>
          <a:p>
            <a:pPr algn="l"/>
            <a:r>
              <a:rPr lang="en-US" b="0" i="0" u="sng" dirty="0">
                <a:solidFill>
                  <a:srgbClr val="1D2A57"/>
                </a:solidFill>
                <a:effectLst/>
                <a:latin typeface="Arial" panose="020B0604020202020204" pitchFamily="34" charset="0"/>
              </a:rPr>
              <a:t>Reference:</a:t>
            </a:r>
          </a:p>
          <a:p>
            <a:pPr algn="l"/>
            <a:r>
              <a:rPr lang="en-US" b="0" i="0" u="sng" dirty="0">
                <a:solidFill>
                  <a:srgbClr val="1D2A57"/>
                </a:solidFill>
                <a:effectLst/>
                <a:latin typeface="Arial" panose="020B0604020202020204" pitchFamily="34" charset="0"/>
              </a:rPr>
              <a:t>[1] https://medium.com/huggingface/distilbert-8cf3380435b5</a:t>
            </a:r>
          </a:p>
          <a:p>
            <a:pPr algn="l"/>
            <a:endParaRPr lang="en-US" b="1" i="0" u="sng" dirty="0">
              <a:solidFill>
                <a:srgbClr val="1D2A57"/>
              </a:solidFill>
              <a:effectLst/>
              <a:latin typeface="Arial" panose="020B0604020202020204" pitchFamily="34" charset="0"/>
            </a:endParaRPr>
          </a:p>
          <a:p>
            <a:pPr algn="l"/>
            <a:endParaRPr lang="pt-BR" b="0" i="0" dirty="0">
              <a:solidFill>
                <a:srgbClr val="374151"/>
              </a:solidFill>
              <a:effectLst/>
              <a:latin typeface="Söhne"/>
            </a:endParaRPr>
          </a:p>
          <a:p>
            <a:pPr algn="l"/>
            <a:endParaRPr lang="pt-BR" b="0" i="0" dirty="0">
              <a:solidFill>
                <a:srgbClr val="374151"/>
              </a:solidFill>
              <a:effectLst/>
              <a:latin typeface="Söhne"/>
            </a:endParaRPr>
          </a:p>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4060780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https://viso.ai/edge-ai/tensorflow-lite/</a:t>
            </a:r>
          </a:p>
          <a:p>
            <a:r>
              <a:rPr lang="pt-BR" dirty="0"/>
              <a:t>[2] https://www.geeksforgeeks.org/introduction-to-tensorflow-lite/</a:t>
            </a:r>
          </a:p>
          <a:p>
            <a:r>
              <a:rPr lang="pt-BR" dirty="0"/>
              <a:t>[3] https://www.tensorflow.org/lite/performance/post_training_quantization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60</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61</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62</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CUDA and Tensor Cores are both essential components of modern GPUs, but they serve different purposes. CUDA provides a platform for general-purpose computing on GPUs, while Tensor Cores are specialized processing units designed for matrix operations in deep learning.</a:t>
            </a:r>
          </a:p>
          <a:p>
            <a:endParaRPr lang="en-US" b="0" i="0" dirty="0">
              <a:effectLst/>
              <a:latin typeface="Oxygen" panose="020F0502020204030204" pitchFamily="2" charset="0"/>
            </a:endParaRPr>
          </a:p>
          <a:p>
            <a:endParaRPr lang="en-US" b="0" i="0" dirty="0">
              <a:effectLst/>
              <a:latin typeface="Oxygen" panose="020F0502020204030204" pitchFamily="2" charset="0"/>
            </a:endParaRPr>
          </a:p>
          <a:p>
            <a:r>
              <a:rPr lang="en-US" b="0" i="0" dirty="0">
                <a:effectLst/>
                <a:latin typeface="Oxygen" panose="020F0502020204030204" pitchFamily="2" charset="0"/>
              </a:rPr>
              <a:t> </a:t>
            </a:r>
            <a:r>
              <a:rPr lang="en-US" b="0" i="0" u="sng" dirty="0">
                <a:solidFill>
                  <a:srgbClr val="0D6EFD"/>
                </a:solidFill>
                <a:effectLst/>
                <a:latin typeface="Oxygen" panose="020F0502020204030204" pitchFamily="2" charset="0"/>
                <a:hlinkClick r:id="rId3"/>
              </a:rPr>
              <a:t>Tensor</a:t>
            </a:r>
            <a:r>
              <a:rPr lang="en-US" b="0" i="0" dirty="0">
                <a:effectLst/>
                <a:latin typeface="Oxygen" panose="020F0502020204030204" pitchFamily="2" charset="0"/>
              </a:rPr>
              <a:t> cores may calculate a 4×4 </a:t>
            </a:r>
            <a:r>
              <a:rPr lang="en-US" b="0" i="0" dirty="0" err="1">
                <a:effectLst/>
                <a:latin typeface="Oxygen" panose="020F0502020204030204" pitchFamily="2" charset="0"/>
              </a:rPr>
              <a:t>matrice</a:t>
            </a:r>
            <a:r>
              <a:rPr lang="en-US" b="0" i="0" dirty="0">
                <a:effectLst/>
                <a:latin typeface="Oxygen" panose="020F0502020204030204" pitchFamily="2" charset="0"/>
              </a:rPr>
              <a:t> operation in a single clock cycle.</a:t>
            </a:r>
          </a:p>
          <a:p>
            <a:endParaRPr lang="en-US" b="0" i="0" dirty="0">
              <a:effectLst/>
              <a:latin typeface="Oxygen" panose="020F0502020204030204" pitchFamily="2" charset="0"/>
            </a:endParaRPr>
          </a:p>
          <a:p>
            <a:r>
              <a:rPr lang="en-US" b="0" i="0" dirty="0">
                <a:solidFill>
                  <a:srgbClr val="333333"/>
                </a:solidFill>
                <a:effectLst/>
                <a:latin typeface="Roboto" panose="02000000000000000000" pitchFamily="2" charset="0"/>
              </a:rPr>
              <a:t>While CUDA cores can only perform one operation per clock cycle, Tensor cores can handle multiple operations, giving them an incredible performance boost. Fundamentally, all Tensor cores do is increase the speed of matrix multiplication.</a:t>
            </a:r>
            <a:endParaRPr lang="en-US" b="0" i="0" dirty="0">
              <a:solidFill>
                <a:srgbClr val="333333"/>
              </a:solidFill>
              <a:effectLst/>
              <a:latin typeface="Oxygen" panose="020F0502020204030204" pitchFamily="2" charset="0"/>
            </a:endParaRPr>
          </a:p>
          <a:p>
            <a:r>
              <a:rPr lang="en-US" b="0" i="0" dirty="0">
                <a:solidFill>
                  <a:srgbClr val="333333"/>
                </a:solidFill>
                <a:effectLst/>
                <a:latin typeface="Roboto" panose="02000000000000000000" pitchFamily="2" charset="0"/>
              </a:rPr>
              <a:t>This boost in computational speed does come at the cost of accuracy, with CUDA cores being significantly more accurate. That said, when it comes to training machine learning models, Tensor cores are far more effective in terms of computational speed and overall cost; hence the loss in accuracy is often neglected.</a:t>
            </a:r>
            <a:endParaRPr lang="en-US" b="0" i="0" dirty="0">
              <a:effectLst/>
              <a:latin typeface="Oxygen" panose="020F0502020204030204" pitchFamily="2" charset="0"/>
            </a:endParaRPr>
          </a:p>
          <a:p>
            <a:endParaRPr lang="en-US" b="0" i="0" dirty="0">
              <a:effectLst/>
              <a:latin typeface="Oxygen" panose="020F0502020204030204" pitchFamily="2" charset="0"/>
            </a:endParaRPr>
          </a:p>
          <a:p>
            <a:r>
              <a:rPr lang="en-US" b="0" i="0" dirty="0" err="1">
                <a:effectLst/>
                <a:latin typeface="Oxygen" panose="020F0502020204030204" pitchFamily="2" charset="0"/>
              </a:rPr>
              <a:t>Referências</a:t>
            </a:r>
            <a:endParaRPr lang="en-US" b="0" i="0" dirty="0">
              <a:effectLst/>
              <a:latin typeface="Oxygen" panose="020F0502020204030204" pitchFamily="2" charset="0"/>
            </a:endParaRPr>
          </a:p>
          <a:p>
            <a:r>
              <a:rPr lang="en-US" b="0" i="0" dirty="0">
                <a:effectLst/>
                <a:latin typeface="Oxygen" panose="020F0502020204030204" pitchFamily="2" charset="0"/>
              </a:rPr>
              <a:t>[1] https://stackoverflow.com/questions/47335027/what-is-the-difference-between-cuda-vs-tensor-cores</a:t>
            </a:r>
          </a:p>
          <a:p>
            <a:r>
              <a:rPr lang="en-US" b="0" i="0" dirty="0">
                <a:effectLst/>
                <a:latin typeface="Oxygen" panose="020F0502020204030204" pitchFamily="2" charset="0"/>
              </a:rPr>
              <a:t>[2] https://developer.nvidia.com/blog/programming-tensor-cores-cuda-9/</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63</a:t>
            </a:fld>
            <a:endParaRPr lang="pt-BR"/>
          </a:p>
        </p:txBody>
      </p:sp>
    </p:spTree>
    <p:extLst>
      <p:ext uri="{BB962C8B-B14F-4D97-AF65-F5344CB8AC3E}">
        <p14:creationId xmlns:p14="http://schemas.microsoft.com/office/powerpoint/2010/main" val="3046949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CUDA and Tensor Cores are both essential components of modern GPUs, but they serve different purposes. CUDA provides a platform for general-purpose computing on GPUs, while Tensor Cores are specialized processing units designed for matrix operations in deep learning.</a:t>
            </a:r>
          </a:p>
          <a:p>
            <a:endParaRPr lang="en-US" b="0" i="0" dirty="0">
              <a:effectLst/>
              <a:latin typeface="Oxygen" panose="020F0502020204030204" pitchFamily="2" charset="0"/>
            </a:endParaRPr>
          </a:p>
          <a:p>
            <a:endParaRPr lang="en-US" b="0" i="0" dirty="0">
              <a:effectLst/>
              <a:latin typeface="Oxygen" panose="020F0502020204030204" pitchFamily="2" charset="0"/>
            </a:endParaRPr>
          </a:p>
          <a:p>
            <a:r>
              <a:rPr lang="en-US" b="0" i="0" dirty="0">
                <a:effectLst/>
                <a:latin typeface="Oxygen" panose="020F0502020204030204" pitchFamily="2" charset="0"/>
              </a:rPr>
              <a:t> </a:t>
            </a:r>
            <a:r>
              <a:rPr lang="en-US" b="0" i="0" u="sng" dirty="0">
                <a:solidFill>
                  <a:srgbClr val="0D6EFD"/>
                </a:solidFill>
                <a:effectLst/>
                <a:latin typeface="Oxygen" panose="020F0502020204030204" pitchFamily="2" charset="0"/>
                <a:hlinkClick r:id="rId3"/>
              </a:rPr>
              <a:t>Tensor</a:t>
            </a:r>
            <a:r>
              <a:rPr lang="en-US" b="0" i="0" dirty="0">
                <a:effectLst/>
                <a:latin typeface="Oxygen" panose="020F0502020204030204" pitchFamily="2" charset="0"/>
              </a:rPr>
              <a:t> cores may calculate a 4×4 </a:t>
            </a:r>
            <a:r>
              <a:rPr lang="en-US" b="0" i="0" dirty="0" err="1">
                <a:effectLst/>
                <a:latin typeface="Oxygen" panose="020F0502020204030204" pitchFamily="2" charset="0"/>
              </a:rPr>
              <a:t>matrice</a:t>
            </a:r>
            <a:r>
              <a:rPr lang="en-US" b="0" i="0" dirty="0">
                <a:effectLst/>
                <a:latin typeface="Oxygen" panose="020F0502020204030204" pitchFamily="2" charset="0"/>
              </a:rPr>
              <a:t> operation in a single clock cycle.</a:t>
            </a:r>
          </a:p>
          <a:p>
            <a:endParaRPr lang="en-US" b="0" i="0" dirty="0">
              <a:effectLst/>
              <a:latin typeface="Oxygen" panose="020F0502020204030204" pitchFamily="2" charset="0"/>
            </a:endParaRPr>
          </a:p>
          <a:p>
            <a:r>
              <a:rPr lang="en-US" b="0" i="0" dirty="0">
                <a:solidFill>
                  <a:srgbClr val="333333"/>
                </a:solidFill>
                <a:effectLst/>
                <a:latin typeface="Roboto" panose="02000000000000000000" pitchFamily="2" charset="0"/>
              </a:rPr>
              <a:t>While CUDA cores can only perform one operation per clock cycle, Tensor cores can handle multiple operations, giving them an incredible performance boost. Fundamentally, all Tensor cores do is increase the speed of matrix multiplication.</a:t>
            </a:r>
            <a:endParaRPr lang="en-US" b="0" i="0" dirty="0">
              <a:solidFill>
                <a:srgbClr val="333333"/>
              </a:solidFill>
              <a:effectLst/>
              <a:latin typeface="Oxygen" panose="020F0502020204030204" pitchFamily="2" charset="0"/>
            </a:endParaRPr>
          </a:p>
          <a:p>
            <a:r>
              <a:rPr lang="en-US" b="0" i="0" dirty="0">
                <a:solidFill>
                  <a:srgbClr val="333333"/>
                </a:solidFill>
                <a:effectLst/>
                <a:latin typeface="Roboto" panose="02000000000000000000" pitchFamily="2" charset="0"/>
              </a:rPr>
              <a:t>This boost in computational speed does come at the cost of accuracy, with CUDA cores being significantly more accurate. That said, when it comes to training machine learning models, Tensor cores are far more effective in terms of computational speed and overall cost; hence the loss in accuracy is often neglected.</a:t>
            </a:r>
            <a:endParaRPr lang="en-US" b="0" i="0" dirty="0">
              <a:effectLst/>
              <a:latin typeface="Oxygen" panose="020F0502020204030204" pitchFamily="2" charset="0"/>
            </a:endParaRPr>
          </a:p>
          <a:p>
            <a:endParaRPr lang="en-US" b="0" i="0" dirty="0">
              <a:effectLst/>
              <a:latin typeface="Oxygen" panose="020F0502020204030204" pitchFamily="2" charset="0"/>
            </a:endParaRPr>
          </a:p>
          <a:p>
            <a:r>
              <a:rPr lang="en-US" b="0" i="0" dirty="0" err="1">
                <a:effectLst/>
                <a:latin typeface="Oxygen" panose="020F0502020204030204" pitchFamily="2" charset="0"/>
              </a:rPr>
              <a:t>Referências</a:t>
            </a:r>
            <a:endParaRPr lang="en-US" b="0" i="0" dirty="0">
              <a:effectLst/>
              <a:latin typeface="Oxygen" panose="020F0502020204030204" pitchFamily="2" charset="0"/>
            </a:endParaRPr>
          </a:p>
          <a:p>
            <a:r>
              <a:rPr lang="en-US" b="0" i="0" dirty="0">
                <a:effectLst/>
                <a:latin typeface="Oxygen" panose="020F0502020204030204" pitchFamily="2" charset="0"/>
              </a:rPr>
              <a:t>[1] https://stackoverflow.com/questions/47335027/what-is-the-difference-between-cuda-vs-tensor-cores</a:t>
            </a:r>
          </a:p>
          <a:p>
            <a:r>
              <a:rPr lang="en-US" b="0" i="0" dirty="0">
                <a:effectLst/>
                <a:latin typeface="Oxygen" panose="020F0502020204030204" pitchFamily="2" charset="0"/>
              </a:rPr>
              <a:t>[2] https://developer.nvidia.com/blog/programming-tensor-cores-cuda-9/</a:t>
            </a:r>
          </a:p>
          <a:p>
            <a:r>
              <a:rPr lang="en-US" b="0" i="0" dirty="0">
                <a:effectLst/>
                <a:latin typeface="Oxygen" panose="020F0502020204030204" pitchFamily="2" charset="0"/>
              </a:rPr>
              <a:t>[3] https://towardsdatascience.com/how-fast-gpu-computation-can-be-41e8cff75974</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64</a:t>
            </a:fld>
            <a:endParaRPr lang="pt-BR"/>
          </a:p>
        </p:txBody>
      </p:sp>
    </p:spTree>
    <p:extLst>
      <p:ext uri="{BB962C8B-B14F-4D97-AF65-F5344CB8AC3E}">
        <p14:creationId xmlns:p14="http://schemas.microsoft.com/office/powerpoint/2010/main" val="691368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CUDA and Tensor Cores are both essential components of modern GPUs, but they serve different purposes. CUDA provides a platform for general-purpose computing on GPUs, while Tensor Cores are specialized processing units designed for matrix operations in deep learning.</a:t>
            </a:r>
          </a:p>
          <a:p>
            <a:endParaRPr lang="en-US" b="0" i="0" dirty="0">
              <a:effectLst/>
              <a:latin typeface="Oxygen" panose="020F0502020204030204" pitchFamily="2" charset="0"/>
            </a:endParaRPr>
          </a:p>
          <a:p>
            <a:endParaRPr lang="en-US" b="0" i="0" dirty="0">
              <a:effectLst/>
              <a:latin typeface="Oxygen" panose="020F0502020204030204" pitchFamily="2" charset="0"/>
            </a:endParaRPr>
          </a:p>
          <a:p>
            <a:r>
              <a:rPr lang="en-US" b="0" i="0" dirty="0">
                <a:effectLst/>
                <a:latin typeface="Oxygen" panose="020F0502020204030204" pitchFamily="2" charset="0"/>
              </a:rPr>
              <a:t> </a:t>
            </a:r>
            <a:r>
              <a:rPr lang="en-US" b="0" i="0" u="sng" dirty="0">
                <a:solidFill>
                  <a:srgbClr val="0D6EFD"/>
                </a:solidFill>
                <a:effectLst/>
                <a:latin typeface="Oxygen" panose="020F0502020204030204" pitchFamily="2" charset="0"/>
                <a:hlinkClick r:id="rId3"/>
              </a:rPr>
              <a:t>Tensor</a:t>
            </a:r>
            <a:r>
              <a:rPr lang="en-US" b="0" i="0" dirty="0">
                <a:effectLst/>
                <a:latin typeface="Oxygen" panose="020F0502020204030204" pitchFamily="2" charset="0"/>
              </a:rPr>
              <a:t> cores may calculate a 4×4 </a:t>
            </a:r>
            <a:r>
              <a:rPr lang="en-US" b="0" i="0" dirty="0" err="1">
                <a:effectLst/>
                <a:latin typeface="Oxygen" panose="020F0502020204030204" pitchFamily="2" charset="0"/>
              </a:rPr>
              <a:t>matrice</a:t>
            </a:r>
            <a:r>
              <a:rPr lang="en-US" b="0" i="0" dirty="0">
                <a:effectLst/>
                <a:latin typeface="Oxygen" panose="020F0502020204030204" pitchFamily="2" charset="0"/>
              </a:rPr>
              <a:t> operation in a single clock cycle.</a:t>
            </a:r>
          </a:p>
          <a:p>
            <a:endParaRPr lang="en-US" b="0" i="0" dirty="0">
              <a:effectLst/>
              <a:latin typeface="Oxygen" panose="020F0502020204030204" pitchFamily="2" charset="0"/>
            </a:endParaRPr>
          </a:p>
          <a:p>
            <a:r>
              <a:rPr lang="en-US" b="0" i="0" dirty="0">
                <a:solidFill>
                  <a:srgbClr val="333333"/>
                </a:solidFill>
                <a:effectLst/>
                <a:latin typeface="Roboto" panose="02000000000000000000" pitchFamily="2" charset="0"/>
              </a:rPr>
              <a:t>While CUDA cores can only perform one operation per clock cycle, Tensor cores can handle multiple operations, giving them an incredible performance boost. Fundamentally, all Tensor cores do is increase the speed of matrix multiplication.</a:t>
            </a:r>
            <a:endParaRPr lang="en-US" b="0" i="0" dirty="0">
              <a:solidFill>
                <a:srgbClr val="333333"/>
              </a:solidFill>
              <a:effectLst/>
              <a:latin typeface="Oxygen" panose="020F0502020204030204" pitchFamily="2" charset="0"/>
            </a:endParaRPr>
          </a:p>
          <a:p>
            <a:r>
              <a:rPr lang="en-US" b="0" i="0" dirty="0">
                <a:solidFill>
                  <a:srgbClr val="333333"/>
                </a:solidFill>
                <a:effectLst/>
                <a:latin typeface="Roboto" panose="02000000000000000000" pitchFamily="2" charset="0"/>
              </a:rPr>
              <a:t>This boost in computational speed does come at the cost of accuracy, with CUDA cores being significantly more accurate. That said, when it comes to training machine learning models, Tensor cores are far more effective in terms of computational speed and overall cost; hence the loss in accuracy is often neglected.</a:t>
            </a:r>
            <a:endParaRPr lang="en-US" b="0" i="0" dirty="0">
              <a:effectLst/>
              <a:latin typeface="Oxygen" panose="020F0502020204030204" pitchFamily="2" charset="0"/>
            </a:endParaRPr>
          </a:p>
          <a:p>
            <a:endParaRPr lang="en-US" b="0" i="0" dirty="0">
              <a:effectLst/>
              <a:latin typeface="Oxygen" panose="020F0502020204030204" pitchFamily="2" charset="0"/>
            </a:endParaRPr>
          </a:p>
          <a:p>
            <a:r>
              <a:rPr lang="en-US" b="0" i="0" dirty="0" err="1">
                <a:effectLst/>
                <a:latin typeface="Oxygen" panose="020F0502020204030204" pitchFamily="2" charset="0"/>
              </a:rPr>
              <a:t>Referências</a:t>
            </a:r>
            <a:endParaRPr lang="en-US" b="0" i="0" dirty="0">
              <a:effectLst/>
              <a:latin typeface="Oxygen" panose="020F0502020204030204" pitchFamily="2" charset="0"/>
            </a:endParaRPr>
          </a:p>
          <a:p>
            <a:r>
              <a:rPr lang="en-US" b="0" i="0" dirty="0">
                <a:effectLst/>
                <a:latin typeface="Oxygen" panose="020F0502020204030204" pitchFamily="2" charset="0"/>
              </a:rPr>
              <a:t>[1] https://stackoverflow.com/questions/47335027/what-is-the-difference-between-cuda-vs-tensor-cores</a:t>
            </a:r>
          </a:p>
          <a:p>
            <a:r>
              <a:rPr lang="en-US" b="0" i="0" dirty="0">
                <a:effectLst/>
                <a:latin typeface="Oxygen" panose="020F0502020204030204" pitchFamily="2" charset="0"/>
              </a:rPr>
              <a:t>[2] https://developer.nvidia.com/blog/programming-tensor-cores-cuda-9/</a:t>
            </a:r>
          </a:p>
          <a:p>
            <a:r>
              <a:rPr lang="en-US" b="0" i="0" dirty="0">
                <a:effectLst/>
                <a:latin typeface="Oxygen" panose="020F0502020204030204" pitchFamily="2" charset="0"/>
              </a:rPr>
              <a:t>[3] https://towardsdatascience.com/how-fast-gpu-computation-can-be-41e8cff75974</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65</a:t>
            </a:fld>
            <a:endParaRPr lang="pt-BR"/>
          </a:p>
        </p:txBody>
      </p:sp>
    </p:spTree>
    <p:extLst>
      <p:ext uri="{BB962C8B-B14F-4D97-AF65-F5344CB8AC3E}">
        <p14:creationId xmlns:p14="http://schemas.microsoft.com/office/powerpoint/2010/main" val="733496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222222"/>
                </a:solidFill>
                <a:effectLst/>
                <a:latin typeface="Arial" panose="020B0604020202020204" pitchFamily="34" charset="0"/>
              </a:rPr>
              <a:t>CUDA and Tensor Cores are both essential components of modern GPUs, but they serve different purposes. CUDA provides a platform for general-purpose computing on GPUs, while Tensor Cores are specialized processing units designed for matrix operations in deep learning.</a:t>
            </a:r>
          </a:p>
          <a:p>
            <a:endParaRPr lang="en-US" b="0" i="0" dirty="0">
              <a:solidFill>
                <a:srgbClr val="222222"/>
              </a:solidFill>
              <a:effectLst/>
              <a:latin typeface="Arial" panose="020B0604020202020204" pitchFamily="34" charset="0"/>
            </a:endParaRPr>
          </a:p>
          <a:p>
            <a:r>
              <a:rPr lang="en-US" b="0" i="0" dirty="0">
                <a:effectLst/>
                <a:latin typeface="Oxygen" panose="02000503000000000000" pitchFamily="2" charset="0"/>
              </a:rPr>
              <a:t> </a:t>
            </a:r>
            <a:r>
              <a:rPr lang="en-US" b="0" i="0" u="sng" dirty="0">
                <a:solidFill>
                  <a:srgbClr val="0D6EFD"/>
                </a:solidFill>
                <a:effectLst/>
                <a:latin typeface="Oxygen" panose="02000503000000000000" pitchFamily="2" charset="0"/>
                <a:hlinkClick r:id="rId3"/>
              </a:rPr>
              <a:t>Tensor</a:t>
            </a:r>
            <a:r>
              <a:rPr lang="en-US" b="0" i="0" dirty="0">
                <a:effectLst/>
                <a:latin typeface="Oxygen" panose="02000503000000000000" pitchFamily="2" charset="0"/>
              </a:rPr>
              <a:t> cores may calculate a 4×4 </a:t>
            </a:r>
            <a:r>
              <a:rPr lang="en-US" b="0" i="0" dirty="0" err="1">
                <a:effectLst/>
                <a:latin typeface="Oxygen" panose="02000503000000000000" pitchFamily="2" charset="0"/>
              </a:rPr>
              <a:t>matrice</a:t>
            </a:r>
            <a:r>
              <a:rPr lang="en-US" b="0" i="0" dirty="0">
                <a:effectLst/>
                <a:latin typeface="Oxygen" panose="02000503000000000000" pitchFamily="2" charset="0"/>
              </a:rPr>
              <a:t> operation in a single clock cycle.</a:t>
            </a:r>
            <a:endParaRPr lang="pt-BR" dirty="0"/>
          </a:p>
          <a:p>
            <a:endParaRPr lang="pt-BR" dirty="0"/>
          </a:p>
          <a:p>
            <a:r>
              <a:rPr lang="pt-BR" dirty="0"/>
              <a:t>Referencias</a:t>
            </a:r>
          </a:p>
          <a:p>
            <a:r>
              <a:rPr lang="pt-BR" dirty="0"/>
              <a:t>[1] https://en.wikichip.org/wiki/neural_processor</a:t>
            </a:r>
          </a:p>
          <a:p>
            <a:r>
              <a:rPr lang="pt-BR" dirty="0"/>
              <a:t>[2] https://www.utmel.com/blog/categories/integrated%20circuit/neural-processing-unit-npu-explained</a:t>
            </a:r>
          </a:p>
          <a:p>
            <a:r>
              <a:rPr lang="pt-BR" dirty="0"/>
              <a:t>[3] https://www.synopsys.com/designware-ip/technical-bulletin/neural-processor-npx-ip.html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66</a:t>
            </a:fld>
            <a:endParaRPr lang="pt-BR"/>
          </a:p>
        </p:txBody>
      </p:sp>
    </p:spTree>
    <p:extLst>
      <p:ext uri="{BB962C8B-B14F-4D97-AF65-F5344CB8AC3E}">
        <p14:creationId xmlns:p14="http://schemas.microsoft.com/office/powerpoint/2010/main" val="2441864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22222"/>
                </a:solidFill>
                <a:effectLst/>
                <a:latin typeface="Arial" panose="020B0604020202020204" pitchFamily="34" charset="0"/>
              </a:rPr>
              <a:t>CUDA and Tensor Cores are both essential components of modern GPUs, but they serve different purposes. CUDA provides a platform for general-purpose computing on GPUs, while Tensor Cores are specialized processing units designed for matrix operations in deep learning.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67</a:t>
            </a:fld>
            <a:endParaRPr lang="pt-BR"/>
          </a:p>
        </p:txBody>
      </p:sp>
    </p:spTree>
    <p:extLst>
      <p:ext uri="{BB962C8B-B14F-4D97-AF65-F5344CB8AC3E}">
        <p14:creationId xmlns:p14="http://schemas.microsoft.com/office/powerpoint/2010/main" val="38030645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22222"/>
                </a:solidFill>
                <a:effectLst/>
                <a:latin typeface="Arial" panose="020B0604020202020204" pitchFamily="34" charset="0"/>
              </a:rPr>
              <a:t>CUDA and Tensor Cores are both essential components of modern GPUs, but they serve different purposes. CUDA provides a platform for general-purpose computing on GPUs, while Tensor Cores are specialized processing units designed for matrix operations in deep learning.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68</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22222"/>
                </a:solidFill>
                <a:effectLst/>
                <a:latin typeface="Arial" panose="020B0604020202020204" pitchFamily="34" charset="0"/>
              </a:rPr>
              <a:t>CUDA and Tensor Cores are both essential components of modern GPUs, but they serve different purposes. CUDA provides a platform for general-purpose computing on GPUs, while Tensor Cores are specialized processing units designed for matrix operations in deep learning.</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69</a:t>
            </a:fld>
            <a:endParaRPr lang="pt-BR"/>
          </a:p>
        </p:txBody>
      </p:sp>
    </p:spTree>
    <p:extLst>
      <p:ext uri="{BB962C8B-B14F-4D97-AF65-F5344CB8AC3E}">
        <p14:creationId xmlns:p14="http://schemas.microsoft.com/office/powerpoint/2010/main" val="6923665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74</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arquitetura e a topologia de uma rede neural referem-se a aspectos diferentes da sua configuração e estrutura. Aqui está a diferença entre esses dois conceitos:</a:t>
            </a:r>
          </a:p>
          <a:p>
            <a:pPr algn="l">
              <a:buFont typeface="+mj-lt"/>
              <a:buAutoNum type="arabicPeriod"/>
            </a:pPr>
            <a:r>
              <a:rPr lang="pt-BR" b="1" i="0" dirty="0">
                <a:solidFill>
                  <a:srgbClr val="374151"/>
                </a:solidFill>
                <a:effectLst/>
                <a:latin typeface="Söhne"/>
              </a:rPr>
              <a:t>Arquitetura da Rede Neural</a:t>
            </a:r>
            <a:r>
              <a:rPr lang="pt-BR" b="0" i="0" dirty="0">
                <a:solidFill>
                  <a:srgbClr val="374151"/>
                </a:solidFill>
                <a:effectLst/>
                <a:latin typeface="Söhne"/>
              </a:rPr>
              <a:t>: A arquitetura de uma rede neural refere-se à estrutura geral e organização dos componentes da rede. Isso inclui o número de camadas na rede, o número de neurônios em cada camada e a maneira como as camadas estão interconectadas. A arquitetura determina a complexidade e a capacidade de modelagem da rede, bem como o tipo de tarefa que a rede é capaz de executar. Por exemplo, uma arquitetura pode ser composta de várias camadas de neurônios interligadas, como uma rede neural profunda (</a:t>
            </a:r>
            <a:r>
              <a:rPr lang="pt-BR" b="0" i="0" dirty="0" err="1">
                <a:solidFill>
                  <a:srgbClr val="374151"/>
                </a:solidFill>
                <a:effectLst/>
                <a:latin typeface="Söhne"/>
              </a:rPr>
              <a:t>deep</a:t>
            </a:r>
            <a:r>
              <a:rPr lang="pt-BR" b="0" i="0" dirty="0">
                <a:solidFill>
                  <a:srgbClr val="374151"/>
                </a:solidFill>
                <a:effectLst/>
                <a:latin typeface="Söhne"/>
              </a:rPr>
              <a:t> neural network), ou pode ter conexões mais simples em uma arquitetura mais rasa.</a:t>
            </a:r>
          </a:p>
          <a:p>
            <a:pPr algn="l">
              <a:buFont typeface="+mj-lt"/>
              <a:buAutoNum type="arabicPeriod"/>
            </a:pPr>
            <a:r>
              <a:rPr lang="pt-BR" b="1" i="0" dirty="0">
                <a:solidFill>
                  <a:srgbClr val="374151"/>
                </a:solidFill>
                <a:effectLst/>
                <a:latin typeface="Söhne"/>
              </a:rPr>
              <a:t>Topologia da Rede Neural</a:t>
            </a:r>
            <a:r>
              <a:rPr lang="pt-BR" b="0" i="0" dirty="0">
                <a:solidFill>
                  <a:srgbClr val="374151"/>
                </a:solidFill>
                <a:effectLst/>
                <a:latin typeface="Söhne"/>
              </a:rPr>
              <a:t>: A topologia de uma rede neural refere-se ao padrão específico de conexões entre os neurônios em uma rede. Isso inclui quais neurônios estão conectados a quais neurônios em camadas adjacentes. A topologia determina como as informações fluem dentro da rede e quais características ou padrões a rede é capaz de capturar. Por exemplo, uma topologia de conexões densamente interligadas entre neurônios em uma camada e a próxima é comum em redes totalmente conectadas, enquanto uma topologia de conexões locais (cada neurônio se conecta apenas a um subconjunto dos neurônios na camada seguinte) é comum em redes convolucionais.</a:t>
            </a:r>
          </a:p>
          <a:p>
            <a:pPr algn="l"/>
            <a:r>
              <a:rPr lang="pt-BR" b="0" i="0" dirty="0">
                <a:solidFill>
                  <a:srgbClr val="374151"/>
                </a:solidFill>
                <a:effectLst/>
                <a:latin typeface="Söhne"/>
              </a:rPr>
              <a:t>Em resumo, a arquitetura da rede neural se refere à estrutura geral e ao número de camadas e neurônios, enquanto a topologia se refere às conexões específicas entre esses neurônios. Ambos os aspectos são cruciais para o design, treinamento e desempenho de uma rede neural, e escolher a arquitetura e topologia adequadas depende da natureza da tarefa e dos dados que você está lidando.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9811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Redes neurais recorrentes (</a:t>
            </a:r>
            <a:r>
              <a:rPr lang="pt-BR" b="0" i="0" dirty="0" err="1">
                <a:solidFill>
                  <a:srgbClr val="374151"/>
                </a:solidFill>
                <a:effectLst/>
                <a:latin typeface="Söhne"/>
              </a:rPr>
              <a:t>RNNs</a:t>
            </a:r>
            <a:r>
              <a:rPr lang="pt-BR" b="0" i="0" dirty="0">
                <a:solidFill>
                  <a:srgbClr val="374151"/>
                </a:solidFill>
                <a:effectLst/>
                <a:latin typeface="Söhne"/>
              </a:rPr>
              <a:t>) são um tipo de arquitetura de redes neurais projetadas para lidar com dados sequenciais ou temporais. Ao contrário das redes neurais tradicionais, onde a informação flui apenas em uma direção (da entrada para a saída), as </a:t>
            </a:r>
            <a:r>
              <a:rPr lang="pt-BR" b="0" i="0" dirty="0" err="1">
                <a:solidFill>
                  <a:srgbClr val="374151"/>
                </a:solidFill>
                <a:effectLst/>
                <a:latin typeface="Söhne"/>
              </a:rPr>
              <a:t>RNNs</a:t>
            </a:r>
            <a:r>
              <a:rPr lang="pt-BR" b="0" i="0" dirty="0">
                <a:solidFill>
                  <a:srgbClr val="374151"/>
                </a:solidFill>
                <a:effectLst/>
                <a:latin typeface="Söhne"/>
              </a:rPr>
              <a:t> possuem conexões recursivas que permitem que a informação seja transmitida ao longo do tempo, permitindo que o modelo mantenha um estado interno ou memória das informações anteriores.</a:t>
            </a:r>
          </a:p>
          <a:p>
            <a:pPr algn="l"/>
            <a:endParaRPr lang="pt-BR" b="0" i="0" dirty="0">
              <a:solidFill>
                <a:srgbClr val="374151"/>
              </a:solidFill>
              <a:effectLst/>
              <a:latin typeface="Söhne"/>
            </a:endParaRPr>
          </a:p>
          <a:p>
            <a:pPr algn="l"/>
            <a:r>
              <a:rPr lang="pt-BR" b="0" i="0" dirty="0">
                <a:solidFill>
                  <a:srgbClr val="374151"/>
                </a:solidFill>
                <a:effectLst/>
                <a:latin typeface="Söhne"/>
              </a:rPr>
              <a:t>Essa capacidade de lidar com sequências de dados torna as </a:t>
            </a:r>
            <a:r>
              <a:rPr lang="pt-BR" b="0" i="0" dirty="0" err="1">
                <a:solidFill>
                  <a:srgbClr val="374151"/>
                </a:solidFill>
                <a:effectLst/>
                <a:latin typeface="Söhne"/>
              </a:rPr>
              <a:t>RNNs</a:t>
            </a:r>
            <a:r>
              <a:rPr lang="pt-BR" b="0" i="0" dirty="0">
                <a:solidFill>
                  <a:srgbClr val="374151"/>
                </a:solidFill>
                <a:effectLst/>
                <a:latin typeface="Söhne"/>
              </a:rPr>
              <a:t> especialmente adequadas para tarefas como análise de texto, tradução automática, reconhecimento de fala, previsão de séries temporais e muito mais. A estrutura das </a:t>
            </a:r>
            <a:r>
              <a:rPr lang="pt-BR" b="0" i="0" dirty="0" err="1">
                <a:solidFill>
                  <a:srgbClr val="374151"/>
                </a:solidFill>
                <a:effectLst/>
                <a:latin typeface="Söhne"/>
              </a:rPr>
              <a:t>RNNs</a:t>
            </a:r>
            <a:r>
              <a:rPr lang="pt-BR" b="0" i="0" dirty="0">
                <a:solidFill>
                  <a:srgbClr val="374151"/>
                </a:solidFill>
                <a:effectLst/>
                <a:latin typeface="Söhne"/>
              </a:rPr>
              <a:t> permite que elas considerem o contexto anterior ao fazer previsões ou análises em cada passo da sequência.</a:t>
            </a:r>
          </a:p>
          <a:p>
            <a:pPr algn="l"/>
            <a:endParaRPr lang="pt-BR" b="0" i="0" dirty="0">
              <a:solidFill>
                <a:srgbClr val="374151"/>
              </a:solidFill>
              <a:effectLst/>
              <a:latin typeface="Söhne"/>
            </a:endParaRPr>
          </a:p>
          <a:p>
            <a:pPr algn="l"/>
            <a:r>
              <a:rPr lang="pt-BR" b="0" i="0" dirty="0">
                <a:solidFill>
                  <a:srgbClr val="374151"/>
                </a:solidFill>
                <a:effectLst/>
                <a:latin typeface="Söhne"/>
              </a:rPr>
              <a:t>No entanto, as </a:t>
            </a:r>
            <a:r>
              <a:rPr lang="pt-BR" b="0" i="0" dirty="0" err="1">
                <a:solidFill>
                  <a:srgbClr val="374151"/>
                </a:solidFill>
                <a:effectLst/>
                <a:latin typeface="Söhne"/>
              </a:rPr>
              <a:t>RNNs</a:t>
            </a:r>
            <a:r>
              <a:rPr lang="pt-BR" b="0" i="0" dirty="0">
                <a:solidFill>
                  <a:srgbClr val="374151"/>
                </a:solidFill>
                <a:effectLst/>
                <a:latin typeface="Söhne"/>
              </a:rPr>
              <a:t> tradicionais têm limitações, como o "problema do desaparecimento do gradiente", que dificulta a aprendizagem de dependências de longo prazo em sequências muito extensas. Como resultado, foram desenvolvidas variantes mais avançadas de </a:t>
            </a:r>
            <a:r>
              <a:rPr lang="pt-BR" b="0" i="0" dirty="0" err="1">
                <a:solidFill>
                  <a:srgbClr val="374151"/>
                </a:solidFill>
                <a:effectLst/>
                <a:latin typeface="Söhne"/>
              </a:rPr>
              <a:t>RNNs</a:t>
            </a:r>
            <a:r>
              <a:rPr lang="pt-BR" b="0" i="0" dirty="0">
                <a:solidFill>
                  <a:srgbClr val="374151"/>
                </a:solidFill>
                <a:effectLst/>
                <a:latin typeface="Söhne"/>
              </a:rPr>
              <a:t>, como </a:t>
            </a:r>
            <a:r>
              <a:rPr lang="pt-BR" b="0" i="0" dirty="0" err="1">
                <a:solidFill>
                  <a:srgbClr val="374151"/>
                </a:solidFill>
                <a:effectLst/>
                <a:latin typeface="Söhne"/>
              </a:rPr>
              <a:t>Long</a:t>
            </a:r>
            <a:r>
              <a:rPr lang="pt-BR" b="0" i="0" dirty="0">
                <a:solidFill>
                  <a:srgbClr val="374151"/>
                </a:solidFill>
                <a:effectLst/>
                <a:latin typeface="Söhne"/>
              </a:rPr>
              <a:t> Short-</a:t>
            </a:r>
            <a:r>
              <a:rPr lang="pt-BR" b="0" i="0" dirty="0" err="1">
                <a:solidFill>
                  <a:srgbClr val="374151"/>
                </a:solidFill>
                <a:effectLst/>
                <a:latin typeface="Söhne"/>
              </a:rPr>
              <a:t>Term</a:t>
            </a:r>
            <a:r>
              <a:rPr lang="pt-BR" b="0" i="0" dirty="0">
                <a:solidFill>
                  <a:srgbClr val="374151"/>
                </a:solidFill>
                <a:effectLst/>
                <a:latin typeface="Söhne"/>
              </a:rPr>
              <a:t> </a:t>
            </a:r>
            <a:r>
              <a:rPr lang="pt-BR" b="0" i="0" dirty="0" err="1">
                <a:solidFill>
                  <a:srgbClr val="374151"/>
                </a:solidFill>
                <a:effectLst/>
                <a:latin typeface="Söhne"/>
              </a:rPr>
              <a:t>Memory</a:t>
            </a:r>
            <a:r>
              <a:rPr lang="pt-BR" b="0" i="0" dirty="0">
                <a:solidFill>
                  <a:srgbClr val="374151"/>
                </a:solidFill>
                <a:effectLst/>
                <a:latin typeface="Söhne"/>
              </a:rPr>
              <a:t> (LSTM) e </a:t>
            </a:r>
            <a:r>
              <a:rPr lang="pt-BR" b="0" i="0" dirty="0" err="1">
                <a:solidFill>
                  <a:srgbClr val="374151"/>
                </a:solidFill>
                <a:effectLst/>
                <a:latin typeface="Söhne"/>
              </a:rPr>
              <a:t>Gated</a:t>
            </a:r>
            <a:r>
              <a:rPr lang="pt-BR" b="0" i="0" dirty="0">
                <a:solidFill>
                  <a:srgbClr val="374151"/>
                </a:solidFill>
                <a:effectLst/>
                <a:latin typeface="Söhne"/>
              </a:rPr>
              <a:t> </a:t>
            </a:r>
            <a:r>
              <a:rPr lang="pt-BR" b="0" i="0" dirty="0" err="1">
                <a:solidFill>
                  <a:srgbClr val="374151"/>
                </a:solidFill>
                <a:effectLst/>
                <a:latin typeface="Söhne"/>
              </a:rPr>
              <a:t>Recurrent</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(GRU), que ajudam a mitigar esses problemas.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redes neurais recorrentes são arquiteturas poderosas para lidar com dados sequenciais, graças à sua capacidade de manter memória do passado ao processar informações em uma ordem sequencial.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20299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17/08/2023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17/08/2023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jpe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jpeg"/></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7.png"/><Relationship Id="rId7" Type="http://schemas.openxmlformats.org/officeDocument/2006/relationships/image" Target="../media/image28.png"/><Relationship Id="rId12"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hyperlink" Target="https://www.codeproject.com/Articles/1275031/Why-real-neurons-learn-faster-ai" TargetMode="External"/><Relationship Id="rId5" Type="http://schemas.openxmlformats.org/officeDocument/2006/relationships/image" Target="../media/image47.png"/><Relationship Id="rId10" Type="http://schemas.openxmlformats.org/officeDocument/2006/relationships/image" Target="../media/image51.jpeg"/><Relationship Id="rId4" Type="http://schemas.openxmlformats.org/officeDocument/2006/relationships/image" Target="../media/image29.jpeg"/><Relationship Id="rId9"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7.png"/><Relationship Id="rId7"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51.jpeg"/><Relationship Id="rId4" Type="http://schemas.openxmlformats.org/officeDocument/2006/relationships/image" Target="../media/image28.png"/><Relationship Id="rId9" Type="http://schemas.openxmlformats.org/officeDocument/2006/relationships/image" Target="../media/image69.jpeg"/></Relationships>
</file>

<file path=ppt/slides/_rels/slide5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7.png"/><Relationship Id="rId7"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51.jpeg"/><Relationship Id="rId4" Type="http://schemas.openxmlformats.org/officeDocument/2006/relationships/image" Target="../media/image28.png"/><Relationship Id="rId9" Type="http://schemas.openxmlformats.org/officeDocument/2006/relationships/image" Target="../media/image69.jpe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2.jpe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jpe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jpeg"/></Relationships>
</file>

<file path=ppt/slides/_rels/slide6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95.png"/><Relationship Id="rId7" Type="http://schemas.openxmlformats.org/officeDocument/2006/relationships/image" Target="../media/image19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75.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80.png"/><Relationship Id="rId26" Type="http://schemas.openxmlformats.org/officeDocument/2006/relationships/image" Target="../media/image860.png"/><Relationship Id="rId39" Type="http://schemas.openxmlformats.org/officeDocument/2006/relationships/image" Target="../media/image99.png"/><Relationship Id="rId21" Type="http://schemas.openxmlformats.org/officeDocument/2006/relationships/image" Target="../media/image810.png"/><Relationship Id="rId34" Type="http://schemas.openxmlformats.org/officeDocument/2006/relationships/image" Target="../media/image940.png"/><Relationship Id="rId42" Type="http://schemas.openxmlformats.org/officeDocument/2006/relationships/image" Target="../media/image102.png"/><Relationship Id="rId47" Type="http://schemas.openxmlformats.org/officeDocument/2006/relationships/image" Target="../media/image107.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760.png"/><Relationship Id="rId29"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840.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830.png"/><Relationship Id="rId28" Type="http://schemas.openxmlformats.org/officeDocument/2006/relationships/image" Target="../media/image880.png"/><Relationship Id="rId36" Type="http://schemas.openxmlformats.org/officeDocument/2006/relationships/image" Target="../media/image96.png"/><Relationship Id="rId10" Type="http://schemas.openxmlformats.org/officeDocument/2006/relationships/image" Target="../media/image360.png"/><Relationship Id="rId19" Type="http://schemas.openxmlformats.org/officeDocument/2006/relationships/image" Target="../media/image790.png"/><Relationship Id="rId31" Type="http://schemas.openxmlformats.org/officeDocument/2006/relationships/image" Target="../media/image910.png"/><Relationship Id="rId44" Type="http://schemas.openxmlformats.org/officeDocument/2006/relationships/image" Target="../media/image10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820.png"/><Relationship Id="rId27" Type="http://schemas.openxmlformats.org/officeDocument/2006/relationships/image" Target="../media/image870.png"/><Relationship Id="rId30" Type="http://schemas.openxmlformats.org/officeDocument/2006/relationships/image" Target="../media/image900.png"/><Relationship Id="rId35" Type="http://schemas.openxmlformats.org/officeDocument/2006/relationships/image" Target="../media/image950.png"/><Relationship Id="rId43" Type="http://schemas.openxmlformats.org/officeDocument/2006/relationships/image" Target="../media/image10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770.png"/><Relationship Id="rId25" Type="http://schemas.openxmlformats.org/officeDocument/2006/relationships/image" Target="../media/image850.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20" Type="http://schemas.openxmlformats.org/officeDocument/2006/relationships/image" Target="../media/image800.png"/><Relationship Id="rId41" Type="http://schemas.openxmlformats.org/officeDocument/2006/relationships/image" Target="../media/image101.png"/></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28.png"/><Relationship Id="rId7"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www.codeproject.com/Articles/1275031/Why-real-neurons-learn-faster-ai" TargetMode="External"/><Relationship Id="rId4" Type="http://schemas.openxmlformats.org/officeDocument/2006/relationships/image" Target="../media/image5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t>
                </a:r>
                <a:r>
                  <a:rPr lang="pt-BR" b="1" i="1" dirty="0">
                    <a:solidFill>
                      <a:schemeClr val="tx1"/>
                    </a:solidFill>
                    <a:effectLst/>
                  </a:rPr>
                  <a:t>ajustar o limiar de ativação</a:t>
                </a:r>
                <a:r>
                  <a:rPr lang="pt-BR" b="0" i="0" dirty="0">
                    <a:solidFill>
                      <a:schemeClr val="tx1"/>
                    </a:solidFill>
                    <a:effectLst/>
                  </a:rPr>
                  <a:t>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sigmoide, tangente hiperbólica, </a:t>
                </a:r>
                <a:r>
                  <a:rPr lang="pt-BR" i="1"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636872" y="1825624"/>
            <a:ext cx="6423948" cy="5032375"/>
          </a:xfrm>
        </p:spPr>
        <p:txBody>
          <a:bodyPr>
            <a:normAutofit lnSpcReduction="10000"/>
          </a:bodyPr>
          <a:lstStyle/>
          <a:p>
            <a:r>
              <a:rPr lang="pt-BR" b="0" i="0" dirty="0">
                <a:effectLst/>
              </a:rPr>
              <a:t>O </a:t>
            </a:r>
            <a:r>
              <a:rPr lang="pt-BR" b="1" i="1" dirty="0">
                <a:solidFill>
                  <a:srgbClr val="00B050"/>
                </a:solidFill>
                <a:effectLst/>
              </a:rPr>
              <a:t>objetivo</a:t>
            </a:r>
            <a:r>
              <a:rPr lang="pt-BR" b="0" i="0" dirty="0">
                <a:effectLst/>
              </a:rPr>
              <a:t> do treinamento de uma rede neural artificial é </a:t>
            </a:r>
            <a:r>
              <a:rPr lang="pt-BR" b="1" i="1" dirty="0">
                <a:solidFill>
                  <a:srgbClr val="00B050"/>
                </a:solidFill>
                <a:effectLst/>
              </a:rPr>
              <a:t>encontrar os valores ideais dos pesos</a:t>
            </a:r>
            <a:r>
              <a:rPr lang="pt-BR" b="1" i="1" dirty="0">
                <a:effectLst/>
              </a:rPr>
              <a:t> </a:t>
            </a:r>
            <a:r>
              <a:rPr lang="pt-BR" b="0" i="0" dirty="0">
                <a:effectLst/>
              </a:rPr>
              <a:t>(bias e sinápticos) </a:t>
            </a:r>
            <a:r>
              <a:rPr lang="pt-BR" b="1" i="1" dirty="0">
                <a:solidFill>
                  <a:srgbClr val="00B050"/>
                </a:solidFill>
                <a:effectLst/>
              </a:rPr>
              <a:t>de todos os neurônios</a:t>
            </a:r>
            <a:r>
              <a:rPr lang="pt-BR" b="0" i="0" dirty="0">
                <a:effectLst/>
              </a:rPr>
              <a:t>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a:t>
            </a:r>
            <a:r>
              <a:rPr lang="pt-BR" b="1" i="1" dirty="0">
                <a:solidFill>
                  <a:srgbClr val="00B050"/>
                </a:solidFill>
              </a:rPr>
              <a:t>processo de otimização iterativo </a:t>
            </a:r>
            <a:r>
              <a:rPr lang="pt-BR" dirty="0"/>
              <a:t>chamado de </a:t>
            </a:r>
            <a:r>
              <a:rPr lang="pt-BR" b="1" i="1" dirty="0">
                <a:solidFill>
                  <a:srgbClr val="00B050"/>
                </a:solidFill>
              </a:rPr>
              <a:t>retropropagação do erro</a:t>
            </a:r>
            <a:r>
              <a:rPr lang="pt-BR" dirty="0"/>
              <a:t>, onde apresenta-se ao modelo as </a:t>
            </a:r>
            <a:r>
              <a:rPr lang="pt-BR" b="1" i="1" dirty="0"/>
              <a:t>entradas</a:t>
            </a:r>
            <a:r>
              <a:rPr lang="pt-BR" dirty="0"/>
              <a:t> e </a:t>
            </a:r>
            <a:r>
              <a:rPr lang="pt-BR" b="1" i="1" dirty="0"/>
              <a:t>saídas esperadas</a:t>
            </a:r>
            <a:r>
              <a:rPr lang="pt-BR" dirty="0"/>
              <a:t> e o processo </a:t>
            </a:r>
            <a:r>
              <a:rPr lang="pt-BR" b="1" i="1" dirty="0">
                <a:solidFill>
                  <a:srgbClr val="00B050"/>
                </a:solidFill>
              </a:rPr>
              <a:t>minimiza o erro </a:t>
            </a:r>
            <a:r>
              <a:rPr lang="pt-BR" dirty="0"/>
              <a:t>entre a </a:t>
            </a:r>
            <a:r>
              <a:rPr lang="pt-BR" b="1" i="1" dirty="0"/>
              <a:t>saída da rede </a:t>
            </a:r>
            <a:r>
              <a:rPr lang="pt-BR" dirty="0"/>
              <a:t>e os </a:t>
            </a:r>
            <a:r>
              <a:rPr lang="pt-BR" b="1" i="1" dirty="0"/>
              <a:t>valores de saída esperados</a:t>
            </a:r>
            <a:r>
              <a:rPr lang="pt-BR" dirty="0"/>
              <a:t>.</a:t>
            </a:r>
            <a:endParaRPr lang="pt-BR" dirty="0">
              <a:effectLst/>
            </a:endParaRPr>
          </a:p>
        </p:txBody>
      </p:sp>
      <p:pic>
        <p:nvPicPr>
          <p:cNvPr id="5" name="Imagem 4">
            <a:extLst>
              <a:ext uri="{FF2B5EF4-FFF2-40B4-BE49-F238E27FC236}">
                <a16:creationId xmlns:a16="http://schemas.microsoft.com/office/drawing/2014/main" id="{03A2D649-EBB4-ED38-335D-35C407B24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8" y="1690688"/>
            <a:ext cx="4859866" cy="516122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AB64F-3191-BFA9-4ABC-0E738C8F6463}"/>
              </a:ext>
            </a:extLst>
          </p:cNvPr>
          <p:cNvSpPr>
            <a:spLocks noGrp="1"/>
          </p:cNvSpPr>
          <p:nvPr>
            <p:ph type="title"/>
          </p:nvPr>
        </p:nvSpPr>
        <p:spPr/>
        <p:txBody>
          <a:bodyPr/>
          <a:lstStyle/>
          <a:p>
            <a:r>
              <a:rPr lang="pt-BR" dirty="0"/>
              <a:t>Arquiteturas de redes neurais artificiais</a:t>
            </a:r>
          </a:p>
        </p:txBody>
      </p:sp>
      <p:sp>
        <p:nvSpPr>
          <p:cNvPr id="3" name="Espaço Reservado para Conteúdo 2">
            <a:extLst>
              <a:ext uri="{FF2B5EF4-FFF2-40B4-BE49-F238E27FC236}">
                <a16:creationId xmlns:a16="http://schemas.microsoft.com/office/drawing/2014/main" id="{B197526B-3494-3513-4D28-7FAEAD8CF9DE}"/>
              </a:ext>
            </a:extLst>
          </p:cNvPr>
          <p:cNvSpPr>
            <a:spLocks noGrp="1"/>
          </p:cNvSpPr>
          <p:nvPr>
            <p:ph idx="1"/>
          </p:nvPr>
        </p:nvSpPr>
        <p:spPr>
          <a:xfrm>
            <a:off x="838200" y="1825625"/>
            <a:ext cx="10515600" cy="1325563"/>
          </a:xfrm>
        </p:spPr>
        <p:txBody>
          <a:bodyPr/>
          <a:lstStyle/>
          <a:p>
            <a:r>
              <a:rPr lang="pt-BR" dirty="0"/>
              <a:t>Diferentes </a:t>
            </a:r>
            <a:r>
              <a:rPr lang="pt-BR" b="1" i="1" dirty="0"/>
              <a:t>tipos de neurônios</a:t>
            </a:r>
            <a:r>
              <a:rPr lang="pt-BR" dirty="0"/>
              <a:t>, a </a:t>
            </a:r>
            <a:r>
              <a:rPr lang="pt-BR" b="1" i="1" dirty="0"/>
              <a:t>quantidade de camadas</a:t>
            </a:r>
            <a:r>
              <a:rPr lang="pt-BR" dirty="0"/>
              <a:t> e de </a:t>
            </a:r>
            <a:r>
              <a:rPr lang="pt-BR" b="1" i="1" dirty="0"/>
              <a:t>neurônios</a:t>
            </a:r>
            <a:r>
              <a:rPr lang="pt-BR" dirty="0"/>
              <a:t> em cada uma delas e a </a:t>
            </a:r>
            <a:r>
              <a:rPr lang="pt-BR" b="1" i="1" dirty="0"/>
              <a:t>forma como eles estão conectados</a:t>
            </a:r>
            <a:r>
              <a:rPr lang="pt-BR" dirty="0"/>
              <a:t>, resultam em </a:t>
            </a:r>
            <a:r>
              <a:rPr lang="pt-BR" b="1" i="1" dirty="0">
                <a:solidFill>
                  <a:srgbClr val="00B050"/>
                </a:solidFill>
              </a:rPr>
              <a:t>arquiteturas</a:t>
            </a:r>
            <a:r>
              <a:rPr lang="pt-BR" dirty="0"/>
              <a:t> diferentes.</a:t>
            </a:r>
          </a:p>
        </p:txBody>
      </p:sp>
      <p:pic>
        <p:nvPicPr>
          <p:cNvPr id="4" name="Picture 2">
            <a:extLst>
              <a:ext uri="{FF2B5EF4-FFF2-40B4-BE49-F238E27FC236}">
                <a16:creationId xmlns:a16="http://schemas.microsoft.com/office/drawing/2014/main" id="{4BA4082F-6B1A-1767-2E14-72793ACF4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12569" y="3174338"/>
            <a:ext cx="4226812" cy="3473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285A842-680B-2B65-59C2-A2AE7F883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8" t="49167" r="1974" b="1945"/>
          <a:stretch/>
        </p:blipFill>
        <p:spPr bwMode="auto">
          <a:xfrm>
            <a:off x="6459293" y="3174338"/>
            <a:ext cx="4020138" cy="347345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25529A5-E5B8-9923-39D6-E7833647F015}"/>
              </a:ext>
            </a:extLst>
          </p:cNvPr>
          <p:cNvSpPr txBox="1"/>
          <p:nvPr/>
        </p:nvSpPr>
        <p:spPr>
          <a:xfrm>
            <a:off x="0" y="6596390"/>
            <a:ext cx="4120587" cy="253916"/>
          </a:xfrm>
          <a:prstGeom prst="rect">
            <a:avLst/>
          </a:prstGeom>
          <a:noFill/>
        </p:spPr>
        <p:txBody>
          <a:bodyPr wrap="square">
            <a:spAutoFit/>
          </a:bodyPr>
          <a:lstStyle/>
          <a:p>
            <a:r>
              <a:rPr lang="pt-BR" sz="1050" dirty="0"/>
              <a:t>Fonte: https://www.asimovinstitute.org/neural-network-zoo/</a:t>
            </a:r>
          </a:p>
        </p:txBody>
      </p:sp>
    </p:spTree>
    <p:extLst>
      <p:ext uri="{BB962C8B-B14F-4D97-AF65-F5344CB8AC3E}">
        <p14:creationId xmlns:p14="http://schemas.microsoft.com/office/powerpoint/2010/main" val="281745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t>
            </a:r>
            <a:r>
              <a:rPr lang="pt-BR" b="1" i="1" dirty="0">
                <a:solidFill>
                  <a:srgbClr val="00B050"/>
                </a:solidFill>
              </a:rPr>
              <a:t>aproximação de funções </a:t>
            </a:r>
            <a:r>
              <a:rPr lang="pt-BR" dirty="0"/>
              <a:t>(i.e.,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solidFill>
                  <a:srgbClr val="00B050"/>
                </a:solidFill>
              </a:rPr>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816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58144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42927" y="1423985"/>
            <a:ext cx="5697940" cy="5434015"/>
          </a:xfrm>
        </p:spPr>
        <p:txBody>
          <a:bodyPr>
            <a:normAutofit lnSpcReduction="10000"/>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a:t>
            </a:r>
            <a:r>
              <a:rPr lang="pt-BR" b="1" i="1" dirty="0"/>
              <a:t>memória</a:t>
            </a:r>
            <a:r>
              <a:rPr lang="pt-BR" dirty="0"/>
              <a:t>.</a:t>
            </a:r>
          </a:p>
          <a:p>
            <a:r>
              <a:rPr lang="pt-BR" b="0" i="0" dirty="0">
                <a:effectLst/>
              </a:rPr>
              <a:t>Ou seja, elas consideram o </a:t>
            </a:r>
            <a:r>
              <a:rPr lang="pt-BR" b="1" i="1" dirty="0">
                <a:effectLst/>
              </a:rPr>
              <a:t>contexto anterior</a:t>
            </a:r>
            <a:r>
              <a:rPr lang="pt-BR" b="0" i="0" dirty="0">
                <a:effectLst/>
              </a:rPr>
              <a:t> ao fazer predições. </a:t>
            </a:r>
            <a:endParaRPr lang="pt-BR" dirty="0"/>
          </a:p>
          <a:p>
            <a:r>
              <a:rPr lang="pt-BR" b="0" i="0" dirty="0">
                <a:effectLst/>
              </a:rPr>
              <a:t>Essa capacidade as torna especialmente úteis em </a:t>
            </a:r>
            <a:r>
              <a:rPr lang="pt-BR" b="1" i="1" dirty="0">
                <a:effectLst/>
              </a:rPr>
              <a:t>tarefas que envolvem dados sequenciais ou temporais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42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6622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54500" y="1695451"/>
            <a:ext cx="5761299" cy="5162550"/>
          </a:xfrm>
        </p:spPr>
        <p:txBody>
          <a:bodyPr>
            <a:normAutofit fontScale="92500" lnSpcReduction="1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a:t>
            </a:r>
            <a:r>
              <a:rPr lang="pt-BR" b="1" i="1" dirty="0">
                <a:solidFill>
                  <a:srgbClr val="00B050"/>
                </a:solidFill>
                <a:effectLst/>
              </a:rPr>
              <a:t>mapeia</a:t>
            </a:r>
            <a:r>
              <a:rPr lang="pt-BR" b="0" i="0" dirty="0">
                <a:effectLst/>
              </a:rPr>
              <a:t> os dados de entrada em uma </a:t>
            </a:r>
            <a:r>
              <a:rPr lang="pt-BR" b="1" i="1" dirty="0">
                <a:solidFill>
                  <a:srgbClr val="00B050"/>
                </a:solidFill>
                <a:effectLst/>
              </a:rPr>
              <a:t>representação latente </a:t>
            </a:r>
            <a:r>
              <a:rPr lang="pt-BR" b="0" i="0" dirty="0">
                <a:effectLst/>
              </a:rPr>
              <a:t>(de maior ou menor dimensão), e o </a:t>
            </a:r>
            <a:r>
              <a:rPr lang="pt-BR" b="1" i="1" dirty="0">
                <a:effectLst/>
              </a:rPr>
              <a:t>decodificador</a:t>
            </a:r>
            <a:r>
              <a:rPr lang="pt-BR" b="0" i="0" dirty="0">
                <a:effectLst/>
              </a:rPr>
              <a:t>, que </a:t>
            </a:r>
            <a:r>
              <a:rPr lang="pt-BR" b="1" i="1" dirty="0">
                <a:solidFill>
                  <a:srgbClr val="00B050"/>
                </a:solidFill>
                <a:effectLst/>
              </a:rPr>
              <a:t>reconstrói</a:t>
            </a:r>
            <a:r>
              <a:rPr lang="pt-BR" b="0" i="0" dirty="0">
                <a:effectLst/>
              </a:rPr>
              <a:t> os </a:t>
            </a:r>
            <a:r>
              <a:rPr lang="pt-BR" b="1" i="1" dirty="0">
                <a:solidFill>
                  <a:srgbClr val="00B050"/>
                </a:solidFill>
                <a:effectLst/>
              </a:rPr>
              <a:t>dados originais</a:t>
            </a:r>
            <a:r>
              <a:rPr lang="pt-BR" b="0" i="0" dirty="0">
                <a:effectLst/>
              </a:rPr>
              <a:t> a partir dela.</a:t>
            </a:r>
            <a:endParaRPr lang="pt-BR" dirty="0"/>
          </a:p>
          <a:p>
            <a:r>
              <a:rPr lang="pt-BR" dirty="0"/>
              <a:t>S</a:t>
            </a:r>
            <a:r>
              <a:rPr lang="pt-BR" b="0" i="0" dirty="0">
                <a:effectLst/>
              </a:rPr>
              <a:t>ão usados em tarefas de </a:t>
            </a:r>
            <a:r>
              <a:rPr lang="pt-BR" b="1" i="1" dirty="0">
                <a:effectLst/>
              </a:rPr>
              <a:t>redução de dimensionalidade</a:t>
            </a:r>
            <a:r>
              <a:rPr lang="pt-BR" b="0" i="0" dirty="0">
                <a:effectLst/>
              </a:rPr>
              <a:t>, </a:t>
            </a:r>
            <a:r>
              <a:rPr lang="pt-BR" b="1" i="1" dirty="0">
                <a:effectLst/>
              </a:rPr>
              <a:t>remoção de ruído</a:t>
            </a:r>
            <a:r>
              <a:rPr lang="pt-BR" b="0" i="0" dirty="0">
                <a:effectLst/>
              </a:rPr>
              <a:t>, </a:t>
            </a:r>
            <a:r>
              <a:rPr lang="pt-BR" b="1" i="1" dirty="0">
                <a:effectLst/>
              </a:rPr>
              <a:t>compressão de dados</a:t>
            </a:r>
            <a:r>
              <a:rPr lang="pt-BR" b="0" i="0" dirty="0">
                <a:effectLst/>
              </a:rPr>
              <a:t>, </a:t>
            </a:r>
            <a:r>
              <a:rPr lang="pt-BR" b="1" i="1" dirty="0">
                <a:effectLst/>
              </a:rPr>
              <a:t>geração de dados sintéticos</a:t>
            </a:r>
            <a:r>
              <a:rPr lang="pt-BR" b="0" i="0" dirty="0">
                <a:effectLst/>
              </a:rPr>
              <a:t> e </a:t>
            </a:r>
            <a:r>
              <a:rPr lang="pt-BR" b="1" i="1" dirty="0"/>
              <a:t>redundância</a:t>
            </a:r>
            <a:r>
              <a:rPr lang="pt-BR" dirty="0"/>
              <a:t>.</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096000" y="1528925"/>
            <a:ext cx="5944869" cy="5329075"/>
          </a:xfrm>
        </p:spPr>
        <p:txBody>
          <a:bodyPr>
            <a:normAutofit lnSpcReduction="10000"/>
          </a:bodyPr>
          <a:lstStyle/>
          <a:p>
            <a:r>
              <a:rPr lang="pt-BR" b="1" dirty="0" err="1"/>
              <a:t>GANs</a:t>
            </a:r>
            <a:r>
              <a:rPr lang="pt-BR" dirty="0"/>
              <a:t>: ou </a:t>
            </a:r>
            <a:r>
              <a:rPr lang="pt-BR" b="1" i="1" dirty="0"/>
              <a:t>redes adversárias generativas</a:t>
            </a:r>
            <a:r>
              <a:rPr lang="pt-BR" dirty="0"/>
              <a:t>,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a:t>
            </a:r>
            <a:r>
              <a:rPr lang="pt-BR" b="1" i="1" dirty="0">
                <a:effectLst/>
              </a:rPr>
              <a:t>gerador</a:t>
            </a:r>
            <a:r>
              <a:rPr lang="pt-BR" b="0" i="0" dirty="0">
                <a:effectLst/>
              </a:rPr>
              <a:t> </a:t>
            </a:r>
            <a:r>
              <a:rPr lang="pt-BR" b="1" i="1" dirty="0">
                <a:solidFill>
                  <a:srgbClr val="00B050"/>
                </a:solidFill>
                <a:effectLst/>
              </a:rPr>
              <a:t>cria dados sintéticos </a:t>
            </a:r>
            <a:r>
              <a:rPr lang="pt-BR" b="0" i="0" dirty="0">
                <a:effectLst/>
              </a:rPr>
              <a:t>que se assemelham a dados reais, enquanto o </a:t>
            </a:r>
            <a:r>
              <a:rPr lang="pt-BR" b="1" i="1" dirty="0">
                <a:effectLst/>
              </a:rPr>
              <a:t>discriminador</a:t>
            </a:r>
            <a:r>
              <a:rPr lang="pt-BR" b="0" i="0" dirty="0">
                <a:effectLst/>
              </a:rPr>
              <a:t> tenta </a:t>
            </a:r>
            <a:r>
              <a:rPr lang="pt-BR" b="1" i="1" dirty="0">
                <a:solidFill>
                  <a:srgbClr val="00B050"/>
                </a:solidFill>
                <a:effectLst/>
              </a:rPr>
              <a:t>distinguir entre dados reais e sintéticos</a:t>
            </a:r>
            <a:r>
              <a:rPr lang="pt-BR" b="0" i="0" dirty="0">
                <a:effectLst/>
              </a:rPr>
              <a:t>.</a:t>
            </a:r>
          </a:p>
          <a:p>
            <a:r>
              <a:rPr lang="pt-BR" dirty="0"/>
              <a:t>O </a:t>
            </a:r>
            <a:r>
              <a:rPr lang="pt-BR" b="1" i="1" dirty="0"/>
              <a:t>objetivo</a:t>
            </a:r>
            <a:r>
              <a:rPr lang="pt-BR" dirty="0"/>
              <a:t> é </a:t>
            </a:r>
            <a:r>
              <a:rPr lang="pt-BR" b="1" i="1" dirty="0">
                <a:solidFill>
                  <a:srgbClr val="00B050"/>
                </a:solidFill>
              </a:rPr>
              <a:t>enganar o discriminador</a:t>
            </a:r>
            <a:r>
              <a:rPr lang="pt-BR" dirty="0"/>
              <a:t>.</a:t>
            </a:r>
          </a:p>
          <a:p>
            <a:r>
              <a:rPr lang="pt-BR" dirty="0"/>
              <a:t>S</a:t>
            </a:r>
            <a:r>
              <a:rPr lang="pt-BR" b="0" i="0" dirty="0">
                <a:effectLst/>
              </a:rPr>
              <a:t>ão usadas para </a:t>
            </a:r>
            <a:r>
              <a:rPr lang="pt-BR" b="1" i="1" dirty="0">
                <a:effectLst/>
              </a:rPr>
              <a:t>geração de imagens</a:t>
            </a:r>
            <a:r>
              <a:rPr lang="pt-BR" b="0" i="0" dirty="0">
                <a:effectLst/>
              </a:rPr>
              <a:t>, </a:t>
            </a:r>
            <a:r>
              <a:rPr lang="pt-BR" b="1" i="1" dirty="0">
                <a:effectLst/>
              </a:rPr>
              <a:t>vídeos</a:t>
            </a:r>
            <a:r>
              <a:rPr lang="pt-BR" b="0" i="0" dirty="0">
                <a:effectLst/>
              </a:rPr>
              <a:t> e </a:t>
            </a:r>
            <a:r>
              <a:rPr lang="pt-BR" b="1" i="1" dirty="0">
                <a:effectLst/>
              </a:rPr>
              <a:t>sons</a:t>
            </a:r>
            <a:r>
              <a:rPr lang="pt-BR" b="0" i="0" dirty="0">
                <a:effectLst/>
              </a:rPr>
              <a:t> realistas.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1927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1114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5883315" y="1528925"/>
            <a:ext cx="6200655" cy="5329075"/>
          </a:xfrm>
        </p:spPr>
        <p:txBody>
          <a:bodyPr>
            <a:normAutofit fontScale="92500" lnSpcReduction="10000"/>
          </a:bodyPr>
          <a:lstStyle/>
          <a:p>
            <a:r>
              <a:rPr lang="pt-BR" b="1" dirty="0" err="1"/>
              <a:t>ANs</a:t>
            </a:r>
            <a:r>
              <a:rPr lang="pt-BR" dirty="0"/>
              <a:t>: ou </a:t>
            </a:r>
            <a:r>
              <a:rPr lang="pt-BR" b="1" i="1" dirty="0"/>
              <a:t>redes de atenção</a:t>
            </a:r>
            <a:r>
              <a:rPr lang="pt-BR" dirty="0"/>
              <a:t>, </a:t>
            </a:r>
            <a:r>
              <a:rPr lang="pt-BR" b="0" i="0" dirty="0">
                <a:effectLst/>
              </a:rPr>
              <a:t>são redes que se concentram em </a:t>
            </a:r>
            <a:r>
              <a:rPr lang="pt-BR" b="1" i="1" dirty="0">
                <a:solidFill>
                  <a:srgbClr val="00B050"/>
                </a:solidFill>
                <a:effectLst/>
              </a:rPr>
              <a:t>destacar partes importantes</a:t>
            </a:r>
            <a:r>
              <a:rPr lang="pt-BR" b="0" i="0" dirty="0">
                <a:effectLst/>
              </a:rPr>
              <a:t> dos dados de entrada, dando-lhes </a:t>
            </a:r>
            <a:r>
              <a:rPr lang="pt-BR" b="1" i="1" dirty="0">
                <a:solidFill>
                  <a:srgbClr val="00B050"/>
                </a:solidFill>
                <a:effectLst/>
              </a:rPr>
              <a:t>maior peso durante </a:t>
            </a:r>
            <a:r>
              <a:rPr lang="pt-BR" b="0" i="0" dirty="0">
                <a:effectLst/>
              </a:rPr>
              <a:t>o processamento. </a:t>
            </a:r>
          </a:p>
          <a:p>
            <a:r>
              <a:rPr lang="pt-BR" b="0" i="0" dirty="0">
                <a:effectLst/>
              </a:rPr>
              <a:t>Elas </a:t>
            </a:r>
            <a:r>
              <a:rPr lang="pt-BR" b="1" i="1" dirty="0">
                <a:effectLst/>
              </a:rPr>
              <a:t>atribuem pesos diferentes </a:t>
            </a:r>
            <a:r>
              <a:rPr lang="pt-BR" b="0" i="0" dirty="0">
                <a:effectLst/>
              </a:rPr>
              <a:t>às partes da entrada e as combinam de forma ponderada, </a:t>
            </a:r>
            <a:r>
              <a:rPr lang="pt-BR" b="1" i="1" dirty="0">
                <a:effectLst/>
              </a:rPr>
              <a:t>focando nas partes mais importantes e ignorando as menos importantes</a:t>
            </a:r>
            <a:r>
              <a:rPr lang="pt-BR" b="0" i="0" dirty="0">
                <a:effectLst/>
              </a:rPr>
              <a:t>.</a:t>
            </a:r>
          </a:p>
          <a:p>
            <a:r>
              <a:rPr lang="pt-BR" b="0" i="0" dirty="0">
                <a:effectLst/>
              </a:rPr>
              <a:t>Propostas para lidar com as </a:t>
            </a:r>
            <a:r>
              <a:rPr lang="pt-BR" b="1" i="1" dirty="0">
                <a:effectLst/>
              </a:rPr>
              <a:t>limitações das </a:t>
            </a:r>
            <a:r>
              <a:rPr lang="pt-BR" b="1" i="1" dirty="0" err="1">
                <a:effectLst/>
              </a:rPr>
              <a:t>RNNs</a:t>
            </a:r>
            <a:r>
              <a:rPr lang="pt-BR" b="0" i="0" dirty="0">
                <a:effectLst/>
              </a:rPr>
              <a:t> com dependências de longo prazo.</a:t>
            </a:r>
            <a:endParaRPr lang="pt-BR" dirty="0"/>
          </a:p>
          <a:p>
            <a:r>
              <a:rPr lang="pt-BR" dirty="0"/>
              <a:t>S</a:t>
            </a:r>
            <a:r>
              <a:rPr lang="pt-BR" b="0" i="0" dirty="0">
                <a:effectLst/>
              </a:rPr>
              <a:t>ão usadas em tarefas que envolvem sequências de dados, como </a:t>
            </a:r>
            <a:r>
              <a:rPr lang="pt-BR" b="1" i="1" dirty="0">
                <a:effectLst/>
              </a:rPr>
              <a:t>tradução automática</a:t>
            </a:r>
            <a:r>
              <a:rPr lang="pt-BR" b="0" i="0" dirty="0">
                <a:effectLst/>
              </a:rPr>
              <a:t>, </a:t>
            </a:r>
            <a:r>
              <a:rPr lang="pt-BR" b="1" i="1" dirty="0">
                <a:effectLst/>
              </a:rPr>
              <a:t>processamento de linguagem natural </a:t>
            </a:r>
            <a:r>
              <a:rPr lang="pt-BR" b="0" i="0" dirty="0">
                <a:effectLst/>
              </a:rPr>
              <a:t>e </a:t>
            </a:r>
            <a:r>
              <a:rPr lang="pt-BR" b="1" i="1" dirty="0">
                <a:effectLst/>
              </a:rPr>
              <a:t>reconhecimento de fala</a:t>
            </a:r>
            <a:r>
              <a:rPr lang="pt-BR" b="0" i="0" dirty="0">
                <a:effectLst/>
              </a:rPr>
              <a:t>.</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70290"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894153"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160945" y="1825624"/>
            <a:ext cx="6850079" cy="5032376"/>
          </a:xfrm>
        </p:spPr>
        <p:txBody>
          <a:bodyPr>
            <a:normAutofit/>
          </a:bodyPr>
          <a:lstStyle/>
          <a:p>
            <a:r>
              <a:rPr lang="pt-BR" dirty="0"/>
              <a:t>Ao longo dos anos, para resolver </a:t>
            </a:r>
            <a:r>
              <a:rPr lang="pt-BR" b="1" i="1" dirty="0"/>
              <a:t>problemas mais e mais complexos</a:t>
            </a:r>
            <a:r>
              <a:rPr lang="pt-BR" dirty="0"/>
              <a:t> com </a:t>
            </a:r>
            <a:r>
              <a:rPr lang="pt-BR" b="1" i="1" dirty="0"/>
              <a:t>ótimos resultados</a:t>
            </a:r>
            <a:r>
              <a:rPr lang="pt-BR" dirty="0"/>
              <a:t>, as </a:t>
            </a:r>
            <a:r>
              <a:rPr lang="pt-BR" b="1" i="1" dirty="0"/>
              <a:t>arquiteturas</a:t>
            </a:r>
            <a:r>
              <a:rPr lang="pt-BR" dirty="0"/>
              <a:t> das redes neurais têm se </a:t>
            </a:r>
            <a:r>
              <a:rPr lang="pt-BR" b="1" i="1" dirty="0"/>
              <a:t>tornado maiores e mais complexas</a:t>
            </a:r>
            <a:r>
              <a:rPr lang="pt-BR" dirty="0"/>
              <a:t>.</a:t>
            </a:r>
          </a:p>
          <a:p>
            <a:r>
              <a:rPr lang="pt-BR" b="1" dirty="0"/>
              <a:t>OBS</a:t>
            </a:r>
            <a:r>
              <a:rPr lang="pt-BR" dirty="0"/>
              <a:t>.: A </a:t>
            </a:r>
            <a:r>
              <a:rPr lang="pt-BR" b="1" i="1" dirty="0">
                <a:solidFill>
                  <a:srgbClr val="00B050"/>
                </a:solidFill>
              </a:rPr>
              <a:t>complexidade</a:t>
            </a:r>
            <a:r>
              <a:rPr lang="pt-BR" dirty="0"/>
              <a:t> ou </a:t>
            </a:r>
            <a:r>
              <a:rPr lang="pt-BR" b="1" i="1" dirty="0">
                <a:solidFill>
                  <a:srgbClr val="00B050"/>
                </a:solidFill>
              </a:rPr>
              <a:t>capacidade</a:t>
            </a:r>
            <a:r>
              <a:rPr lang="pt-BR" dirty="0"/>
              <a:t> de uma rede neural está </a:t>
            </a:r>
            <a:r>
              <a:rPr lang="pt-BR" b="1" i="1" dirty="0">
                <a:solidFill>
                  <a:srgbClr val="00B050"/>
                </a:solidFill>
              </a:rPr>
              <a:t>relacionada</a:t>
            </a:r>
            <a:r>
              <a:rPr lang="pt-BR" dirty="0"/>
              <a:t> com sua </a:t>
            </a:r>
            <a:r>
              <a:rPr lang="pt-BR" b="1" i="1" dirty="0">
                <a:solidFill>
                  <a:srgbClr val="00B050"/>
                </a:solidFill>
              </a:rPr>
              <a:t>quantidade de camadas e nós</a:t>
            </a:r>
            <a:r>
              <a:rPr lang="pt-BR" dirty="0"/>
              <a:t>.</a:t>
            </a:r>
          </a:p>
        </p:txBody>
      </p:sp>
      <p:grpSp>
        <p:nvGrpSpPr>
          <p:cNvPr id="26" name="Agrupar 25">
            <a:extLst>
              <a:ext uri="{FF2B5EF4-FFF2-40B4-BE49-F238E27FC236}">
                <a16:creationId xmlns:a16="http://schemas.microsoft.com/office/drawing/2014/main" id="{35AB3D1B-DAF4-BDAC-A269-CAAEBB1948D0}"/>
              </a:ext>
            </a:extLst>
          </p:cNvPr>
          <p:cNvGrpSpPr/>
          <p:nvPr/>
        </p:nvGrpSpPr>
        <p:grpSpPr>
          <a:xfrm>
            <a:off x="1239756" y="1547825"/>
            <a:ext cx="3063902" cy="5160667"/>
            <a:chOff x="1124006" y="1628850"/>
            <a:chExt cx="3063902" cy="5160667"/>
          </a:xfrm>
        </p:grpSpPr>
        <p:pic>
          <p:nvPicPr>
            <p:cNvPr id="27" name="Imagem 26">
              <a:extLst>
                <a:ext uri="{FF2B5EF4-FFF2-40B4-BE49-F238E27FC236}">
                  <a16:creationId xmlns:a16="http://schemas.microsoft.com/office/drawing/2014/main" id="{398966D1-0C10-0094-4530-7B0822C99F2A}"/>
                </a:ext>
              </a:extLst>
            </p:cNvPr>
            <p:cNvPicPr>
              <a:picLocks noChangeAspect="1"/>
            </p:cNvPicPr>
            <p:nvPr/>
          </p:nvPicPr>
          <p:blipFill>
            <a:blip r:embed="rId3"/>
            <a:stretch>
              <a:fillRect/>
            </a:stretch>
          </p:blipFill>
          <p:spPr>
            <a:xfrm>
              <a:off x="1220537" y="3949421"/>
              <a:ext cx="2912201" cy="1641423"/>
            </a:xfrm>
            <a:prstGeom prst="rect">
              <a:avLst/>
            </a:prstGeom>
          </p:spPr>
        </p:pic>
        <p:pic>
          <p:nvPicPr>
            <p:cNvPr id="28" name="Imagem 27">
              <a:extLst>
                <a:ext uri="{FF2B5EF4-FFF2-40B4-BE49-F238E27FC236}">
                  <a16:creationId xmlns:a16="http://schemas.microsoft.com/office/drawing/2014/main" id="{CE2C6084-FF0B-CF4D-BA10-8E43E5A63908}"/>
                </a:ext>
              </a:extLst>
            </p:cNvPr>
            <p:cNvPicPr>
              <a:picLocks noChangeAspect="1"/>
            </p:cNvPicPr>
            <p:nvPr/>
          </p:nvPicPr>
          <p:blipFill rotWithShape="1">
            <a:blip r:embed="rId4"/>
            <a:srcRect l="7414" t="7138"/>
            <a:stretch/>
          </p:blipFill>
          <p:spPr>
            <a:xfrm>
              <a:off x="1180926" y="5590844"/>
              <a:ext cx="574187" cy="480177"/>
            </a:xfrm>
            <a:prstGeom prst="rect">
              <a:avLst/>
            </a:prstGeom>
          </p:spPr>
        </p:pic>
        <p:pic>
          <p:nvPicPr>
            <p:cNvPr id="29" name="Imagem 28">
              <a:extLst>
                <a:ext uri="{FF2B5EF4-FFF2-40B4-BE49-F238E27FC236}">
                  <a16:creationId xmlns:a16="http://schemas.microsoft.com/office/drawing/2014/main" id="{A160A900-0CBE-8EAC-2A4F-6A35C21CDAD6}"/>
                </a:ext>
              </a:extLst>
            </p:cNvPr>
            <p:cNvPicPr>
              <a:picLocks noChangeAspect="1"/>
            </p:cNvPicPr>
            <p:nvPr/>
          </p:nvPicPr>
          <p:blipFill rotWithShape="1">
            <a:blip r:embed="rId4"/>
            <a:srcRect l="7414" t="7138"/>
            <a:stretch/>
          </p:blipFill>
          <p:spPr>
            <a:xfrm>
              <a:off x="1759984" y="5590844"/>
              <a:ext cx="574187" cy="480177"/>
            </a:xfrm>
            <a:prstGeom prst="rect">
              <a:avLst/>
            </a:prstGeom>
          </p:spPr>
        </p:pic>
        <p:pic>
          <p:nvPicPr>
            <p:cNvPr id="30" name="Imagem 29">
              <a:extLst>
                <a:ext uri="{FF2B5EF4-FFF2-40B4-BE49-F238E27FC236}">
                  <a16:creationId xmlns:a16="http://schemas.microsoft.com/office/drawing/2014/main" id="{139E351A-0040-2C59-904A-A4C711C5E2CF}"/>
                </a:ext>
              </a:extLst>
            </p:cNvPr>
            <p:cNvPicPr>
              <a:picLocks noChangeAspect="1"/>
            </p:cNvPicPr>
            <p:nvPr/>
          </p:nvPicPr>
          <p:blipFill rotWithShape="1">
            <a:blip r:embed="rId4"/>
            <a:srcRect l="7414" t="7138"/>
            <a:stretch/>
          </p:blipFill>
          <p:spPr>
            <a:xfrm>
              <a:off x="2322935" y="5590843"/>
              <a:ext cx="574187" cy="480177"/>
            </a:xfrm>
            <a:prstGeom prst="rect">
              <a:avLst/>
            </a:prstGeom>
          </p:spPr>
        </p:pic>
        <p:pic>
          <p:nvPicPr>
            <p:cNvPr id="31" name="Imagem 30">
              <a:extLst>
                <a:ext uri="{FF2B5EF4-FFF2-40B4-BE49-F238E27FC236}">
                  <a16:creationId xmlns:a16="http://schemas.microsoft.com/office/drawing/2014/main" id="{C8E82895-CE6A-9C2B-9253-FC287A0BCA09}"/>
                </a:ext>
              </a:extLst>
            </p:cNvPr>
            <p:cNvPicPr>
              <a:picLocks noChangeAspect="1"/>
            </p:cNvPicPr>
            <p:nvPr/>
          </p:nvPicPr>
          <p:blipFill rotWithShape="1">
            <a:blip r:embed="rId4"/>
            <a:srcRect l="7414" t="7138"/>
            <a:stretch/>
          </p:blipFill>
          <p:spPr>
            <a:xfrm>
              <a:off x="2912998" y="5589783"/>
              <a:ext cx="574187" cy="480177"/>
            </a:xfrm>
            <a:prstGeom prst="rect">
              <a:avLst/>
            </a:prstGeom>
          </p:spPr>
        </p:pic>
        <p:pic>
          <p:nvPicPr>
            <p:cNvPr id="32" name="Imagem 31">
              <a:extLst>
                <a:ext uri="{FF2B5EF4-FFF2-40B4-BE49-F238E27FC236}">
                  <a16:creationId xmlns:a16="http://schemas.microsoft.com/office/drawing/2014/main" id="{BD1E5BC5-498E-6FBA-ADF8-05034381E761}"/>
                </a:ext>
              </a:extLst>
            </p:cNvPr>
            <p:cNvPicPr>
              <a:picLocks noChangeAspect="1"/>
            </p:cNvPicPr>
            <p:nvPr/>
          </p:nvPicPr>
          <p:blipFill rotWithShape="1">
            <a:blip r:embed="rId4"/>
            <a:srcRect l="7414" t="7138"/>
            <a:stretch/>
          </p:blipFill>
          <p:spPr>
            <a:xfrm>
              <a:off x="3566488" y="5589783"/>
              <a:ext cx="574187" cy="480177"/>
            </a:xfrm>
            <a:prstGeom prst="rect">
              <a:avLst/>
            </a:prstGeom>
          </p:spPr>
        </p:pic>
        <p:pic>
          <p:nvPicPr>
            <p:cNvPr id="33" name="Picture 2" descr="Em dez anos, hidrelétricas perderão espaço na geração de energia para solar  e eólica - Jornal O Globo">
              <a:extLst>
                <a:ext uri="{FF2B5EF4-FFF2-40B4-BE49-F238E27FC236}">
                  <a16:creationId xmlns:a16="http://schemas.microsoft.com/office/drawing/2014/main" id="{B07FE5CB-ADAA-F16C-48B8-4CB6EA687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34" name="Sinal de Adição 33">
              <a:extLst>
                <a:ext uri="{FF2B5EF4-FFF2-40B4-BE49-F238E27FC236}">
                  <a16:creationId xmlns:a16="http://schemas.microsoft.com/office/drawing/2014/main" id="{F367A44C-BD3D-C4A7-99D8-D2D0523805CD}"/>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Picture 2" descr="Kingston FURY™ Beast DDR5 RGB Memory – 8GB, 16GB, 32GB, 64GB,  128GB/4800MT/s, 5200MT/s, 5600MT/s, 6000MT/s - Kingston Technology">
              <a:extLst>
                <a:ext uri="{FF2B5EF4-FFF2-40B4-BE49-F238E27FC236}">
                  <a16:creationId xmlns:a16="http://schemas.microsoft.com/office/drawing/2014/main" id="{2EC467EC-A299-33EE-E2C3-0FD62183A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Kingston FURY™ Beast DDR5 RGB Memory – 8GB, 16GB, 32GB, 64GB,  128GB/4800MT/s, 5200MT/s, 5600MT/s, 6000MT/s - Kingston Technology">
              <a:extLst>
                <a:ext uri="{FF2B5EF4-FFF2-40B4-BE49-F238E27FC236}">
                  <a16:creationId xmlns:a16="http://schemas.microsoft.com/office/drawing/2014/main" id="{6DB9C2A4-1F48-C4A5-0459-FD2169DABB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Kingston FURY™ Beast DDR5 RGB Memory – 8GB, 16GB, 32GB, 64GB,  128GB/4800MT/s, 5200MT/s, 5600MT/s, 6000MT/s - Kingston Technology">
              <a:extLst>
                <a:ext uri="{FF2B5EF4-FFF2-40B4-BE49-F238E27FC236}">
                  <a16:creationId xmlns:a16="http://schemas.microsoft.com/office/drawing/2014/main" id="{B85893BD-3108-84C2-D026-A8A5552B15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Kingston FURY™ Beast DDR5 RGB Memory – 8GB, 16GB, 32GB, 64GB,  128GB/4800MT/s, 5200MT/s, 5600MT/s, 6000MT/s - Kingston Technology">
              <a:extLst>
                <a:ext uri="{FF2B5EF4-FFF2-40B4-BE49-F238E27FC236}">
                  <a16:creationId xmlns:a16="http://schemas.microsoft.com/office/drawing/2014/main" id="{8D0A8A48-F05B-9613-C42C-FCA6608D7B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Kingston FURY™ Beast DDR5 RGB Memory – 8GB, 16GB, 32GB, 64GB,  128GB/4800MT/s, 5200MT/s, 5600MT/s, 6000MT/s - Kingston Technology">
              <a:extLst>
                <a:ext uri="{FF2B5EF4-FFF2-40B4-BE49-F238E27FC236}">
                  <a16:creationId xmlns:a16="http://schemas.microsoft.com/office/drawing/2014/main" id="{6F0160B5-F0EF-5EBA-731B-75004CC1C2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PU Intel Core i9 Modelo 3D - TurboSquid 1813851">
              <a:extLst>
                <a:ext uri="{FF2B5EF4-FFF2-40B4-BE49-F238E27FC236}">
                  <a16:creationId xmlns:a16="http://schemas.microsoft.com/office/drawing/2014/main" id="{1A5CAD01-AFE7-9735-C62F-174A3BA900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U Intel Core i9 Modelo 3D - TurboSquid 1813851">
              <a:extLst>
                <a:ext uri="{FF2B5EF4-FFF2-40B4-BE49-F238E27FC236}">
                  <a16:creationId xmlns:a16="http://schemas.microsoft.com/office/drawing/2014/main" id="{CA2918AB-2A37-7B13-CB5E-70F1620C4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PU Intel Core i9 Modelo 3D - TurboSquid 1813851">
              <a:extLst>
                <a:ext uri="{FF2B5EF4-FFF2-40B4-BE49-F238E27FC236}">
                  <a16:creationId xmlns:a16="http://schemas.microsoft.com/office/drawing/2014/main" id="{423C048A-FFD6-7CCD-69E7-AC58C54D90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PU Intel Core i9 Modelo 3D - TurboSquid 1813851">
              <a:extLst>
                <a:ext uri="{FF2B5EF4-FFF2-40B4-BE49-F238E27FC236}">
                  <a16:creationId xmlns:a16="http://schemas.microsoft.com/office/drawing/2014/main" id="{9C87E0BD-73A8-6A95-5F6A-FB158EB1AD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PU Intel Core i9 Modelo 3D - TurboSquid 1813851">
              <a:extLst>
                <a:ext uri="{FF2B5EF4-FFF2-40B4-BE49-F238E27FC236}">
                  <a16:creationId xmlns:a16="http://schemas.microsoft.com/office/drawing/2014/main" id="{C70572AF-ACC6-2414-AD5E-06A9F94108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Kingston FURY™ Beast DDR5 RGB Memory – 8GB, 16GB, 32GB, 64GB,  128GB/4800MT/s, 5200MT/s, 5600MT/s, 6000MT/s - Kingston Technology">
              <a:extLst>
                <a:ext uri="{FF2B5EF4-FFF2-40B4-BE49-F238E27FC236}">
                  <a16:creationId xmlns:a16="http://schemas.microsoft.com/office/drawing/2014/main" id="{A4CB1C15-7700-E1B5-76E0-D79ADAC804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PU Intel Core i9 Modelo 3D - TurboSquid 1813851">
              <a:extLst>
                <a:ext uri="{FF2B5EF4-FFF2-40B4-BE49-F238E27FC236}">
                  <a16:creationId xmlns:a16="http://schemas.microsoft.com/office/drawing/2014/main" id="{FF54A961-D9C2-8CE0-8B75-4C52CCAEB4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PU Intel Core i9 Modelo 3D - TurboSquid 1813851">
              <a:extLst>
                <a:ext uri="{FF2B5EF4-FFF2-40B4-BE49-F238E27FC236}">
                  <a16:creationId xmlns:a16="http://schemas.microsoft.com/office/drawing/2014/main" id="{E7B338BB-A6E2-7B65-3C86-420354729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PU Intel Core i9 Modelo 3D - TurboSquid 1813851">
              <a:extLst>
                <a:ext uri="{FF2B5EF4-FFF2-40B4-BE49-F238E27FC236}">
                  <a16:creationId xmlns:a16="http://schemas.microsoft.com/office/drawing/2014/main" id="{BBE1C563-98CB-0014-92DE-8BEDC11B17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404080" y="1569146"/>
            <a:ext cx="5622016" cy="5288854"/>
          </a:xfrm>
        </p:spPr>
        <p:txBody>
          <a:bodyPr>
            <a:normAutofit/>
          </a:bodyPr>
          <a:lstStyle/>
          <a:p>
            <a:r>
              <a:rPr lang="pt-BR" dirty="0"/>
              <a:t>Anteriormente, falamos das </a:t>
            </a:r>
            <a:r>
              <a:rPr lang="pt-BR" b="1" i="1" dirty="0"/>
              <a:t>limitações de HW e SW quando usamos sistemas embarcados</a:t>
            </a:r>
            <a:r>
              <a:rPr lang="pt-BR" dirty="0"/>
              <a:t>.</a:t>
            </a:r>
          </a:p>
          <a:p>
            <a:r>
              <a:rPr lang="pt-BR" dirty="0"/>
              <a:t>Agora, veremos os </a:t>
            </a:r>
            <a:r>
              <a:rPr lang="pt-BR" b="1" i="1" dirty="0"/>
              <a:t>desafios para execução algoritmos de ML</a:t>
            </a:r>
            <a:r>
              <a:rPr lang="pt-BR" dirty="0"/>
              <a:t>, mais especificamente de </a:t>
            </a:r>
            <a:r>
              <a:rPr lang="pt-BR" i="1" dirty="0" err="1"/>
              <a:t>Deep</a:t>
            </a:r>
            <a:r>
              <a:rPr lang="pt-BR" i="1" dirty="0"/>
              <a:t> Learning</a:t>
            </a:r>
            <a:r>
              <a:rPr lang="pt-BR" dirty="0"/>
              <a:t>, </a:t>
            </a:r>
            <a:r>
              <a:rPr lang="pt-BR" b="1" i="1" dirty="0"/>
              <a:t>nestes dispositivos pequenos, com restrições de custo, recursos 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406373" y="1825624"/>
            <a:ext cx="6604651" cy="5032376"/>
          </a:xfrm>
        </p:spPr>
        <p:txBody>
          <a:bodyPr>
            <a:normAutofit/>
          </a:bodyPr>
          <a:lstStyle/>
          <a:p>
            <a:r>
              <a:rPr lang="pt-BR" dirty="0"/>
              <a:t>A </a:t>
            </a:r>
            <a:r>
              <a:rPr lang="pt-BR" b="1" i="1" dirty="0"/>
              <a:t>complexidade computacional </a:t>
            </a:r>
            <a:r>
              <a:rPr lang="pt-BR" dirty="0"/>
              <a:t>de uma rede neural é </a:t>
            </a:r>
            <a:r>
              <a:rPr lang="pt-BR" b="1" i="1" dirty="0"/>
              <a:t>diretamente proporcional ao seu número de conexões.</a:t>
            </a:r>
            <a:endParaRPr lang="pt-BR" dirty="0"/>
          </a:p>
          <a:p>
            <a:r>
              <a:rPr lang="pt-BR" dirty="0"/>
              <a:t>Portanto, </a:t>
            </a:r>
            <a:r>
              <a:rPr lang="pt-BR" b="1" i="1" dirty="0">
                <a:solidFill>
                  <a:srgbClr val="00B050"/>
                </a:solidFill>
              </a:rPr>
              <a:t>quanto mais camadas e nós</a:t>
            </a:r>
            <a:r>
              <a:rPr lang="pt-BR" dirty="0"/>
              <a:t>, </a:t>
            </a:r>
            <a:r>
              <a:rPr lang="pt-BR" b="1" i="1" dirty="0">
                <a:solidFill>
                  <a:srgbClr val="00B050"/>
                </a:solidFill>
              </a:rPr>
              <a:t>mais memória e cálculos matemáticos </a:t>
            </a:r>
            <a:r>
              <a:rPr lang="pt-BR" dirty="0"/>
              <a:t>são necessários e, </a:t>
            </a:r>
            <a:r>
              <a:rPr lang="pt-BR" b="1" i="1" dirty="0">
                <a:solidFill>
                  <a:srgbClr val="FF0000"/>
                </a:solidFill>
              </a:rPr>
              <a:t>consequentemente</a:t>
            </a:r>
            <a:r>
              <a:rPr lang="pt-BR" dirty="0"/>
              <a:t>, </a:t>
            </a:r>
            <a:r>
              <a:rPr lang="pt-BR" b="1" i="1" dirty="0">
                <a:solidFill>
                  <a:srgbClr val="FF0000"/>
                </a:solidFill>
              </a:rPr>
              <a:t>maior será o consumo de memória e energia</a:t>
            </a:r>
            <a:r>
              <a:rPr lang="pt-BR" dirty="0"/>
              <a:t>.</a:t>
            </a:r>
          </a:p>
          <a:p>
            <a:r>
              <a:rPr lang="pt-BR" dirty="0"/>
              <a:t>Até recentemente, </a:t>
            </a:r>
            <a:r>
              <a:rPr lang="pt-BR" b="1" i="1" dirty="0"/>
              <a:t>não havia </a:t>
            </a:r>
            <a:r>
              <a:rPr lang="pt-BR" dirty="0"/>
              <a:t>uma </a:t>
            </a:r>
            <a:r>
              <a:rPr lang="pt-BR" b="1" i="1" dirty="0"/>
              <a:t>preocupação com as eficiências computacional e energética </a:t>
            </a:r>
            <a:r>
              <a:rPr lang="pt-BR" dirty="0"/>
              <a:t>de soluções envolvendo IA.</a:t>
            </a:r>
          </a:p>
        </p:txBody>
      </p:sp>
      <p:grpSp>
        <p:nvGrpSpPr>
          <p:cNvPr id="4" name="Agrupar 3">
            <a:extLst>
              <a:ext uri="{FF2B5EF4-FFF2-40B4-BE49-F238E27FC236}">
                <a16:creationId xmlns:a16="http://schemas.microsoft.com/office/drawing/2014/main" id="{FD9ED86D-932F-8946-638F-FEA5F092478D}"/>
              </a:ext>
            </a:extLst>
          </p:cNvPr>
          <p:cNvGrpSpPr/>
          <p:nvPr/>
        </p:nvGrpSpPr>
        <p:grpSpPr>
          <a:xfrm>
            <a:off x="1239756" y="1547825"/>
            <a:ext cx="3063902" cy="5160667"/>
            <a:chOff x="1124006" y="1628850"/>
            <a:chExt cx="3063902" cy="5160667"/>
          </a:xfrm>
        </p:grpSpPr>
        <p:pic>
          <p:nvPicPr>
            <p:cNvPr id="7" name="Imagem 6">
              <a:extLst>
                <a:ext uri="{FF2B5EF4-FFF2-40B4-BE49-F238E27FC236}">
                  <a16:creationId xmlns:a16="http://schemas.microsoft.com/office/drawing/2014/main" id="{EAC8C1EC-EFEF-0B78-C5CD-26031352C87F}"/>
                </a:ext>
              </a:extLst>
            </p:cNvPr>
            <p:cNvPicPr>
              <a:picLocks noChangeAspect="1"/>
            </p:cNvPicPr>
            <p:nvPr/>
          </p:nvPicPr>
          <p:blipFill>
            <a:blip r:embed="rId2"/>
            <a:stretch>
              <a:fillRect/>
            </a:stretch>
          </p:blipFill>
          <p:spPr>
            <a:xfrm>
              <a:off x="1220537" y="3949421"/>
              <a:ext cx="2912201" cy="1641423"/>
            </a:xfrm>
            <a:prstGeom prst="rect">
              <a:avLst/>
            </a:prstGeom>
          </p:spPr>
        </p:pic>
        <p:pic>
          <p:nvPicPr>
            <p:cNvPr id="18" name="Imagem 17">
              <a:extLst>
                <a:ext uri="{FF2B5EF4-FFF2-40B4-BE49-F238E27FC236}">
                  <a16:creationId xmlns:a16="http://schemas.microsoft.com/office/drawing/2014/main" id="{DBDE1B62-2F97-D7C1-CACB-9DCE021A4C41}"/>
                </a:ext>
              </a:extLst>
            </p:cNvPr>
            <p:cNvPicPr>
              <a:picLocks noChangeAspect="1"/>
            </p:cNvPicPr>
            <p:nvPr/>
          </p:nvPicPr>
          <p:blipFill rotWithShape="1">
            <a:blip r:embed="rId3"/>
            <a:srcRect l="7414" t="7138"/>
            <a:stretch/>
          </p:blipFill>
          <p:spPr>
            <a:xfrm>
              <a:off x="1180926" y="5590844"/>
              <a:ext cx="574187" cy="480177"/>
            </a:xfrm>
            <a:prstGeom prst="rect">
              <a:avLst/>
            </a:prstGeom>
          </p:spPr>
        </p:pic>
        <p:pic>
          <p:nvPicPr>
            <p:cNvPr id="19" name="Imagem 18">
              <a:extLst>
                <a:ext uri="{FF2B5EF4-FFF2-40B4-BE49-F238E27FC236}">
                  <a16:creationId xmlns:a16="http://schemas.microsoft.com/office/drawing/2014/main" id="{B0810DC7-F33B-9588-A53E-4D5D9F28334B}"/>
                </a:ext>
              </a:extLst>
            </p:cNvPr>
            <p:cNvPicPr>
              <a:picLocks noChangeAspect="1"/>
            </p:cNvPicPr>
            <p:nvPr/>
          </p:nvPicPr>
          <p:blipFill rotWithShape="1">
            <a:blip r:embed="rId3"/>
            <a:srcRect l="7414" t="7138"/>
            <a:stretch/>
          </p:blipFill>
          <p:spPr>
            <a:xfrm>
              <a:off x="1759984" y="5590844"/>
              <a:ext cx="574187" cy="480177"/>
            </a:xfrm>
            <a:prstGeom prst="rect">
              <a:avLst/>
            </a:prstGeom>
          </p:spPr>
        </p:pic>
        <p:pic>
          <p:nvPicPr>
            <p:cNvPr id="20" name="Imagem 19">
              <a:extLst>
                <a:ext uri="{FF2B5EF4-FFF2-40B4-BE49-F238E27FC236}">
                  <a16:creationId xmlns:a16="http://schemas.microsoft.com/office/drawing/2014/main" id="{31ABD3DA-E0E3-272A-8C6A-22BFD85C7B3D}"/>
                </a:ext>
              </a:extLst>
            </p:cNvPr>
            <p:cNvPicPr>
              <a:picLocks noChangeAspect="1"/>
            </p:cNvPicPr>
            <p:nvPr/>
          </p:nvPicPr>
          <p:blipFill rotWithShape="1">
            <a:blip r:embed="rId3"/>
            <a:srcRect l="7414" t="7138"/>
            <a:stretch/>
          </p:blipFill>
          <p:spPr>
            <a:xfrm>
              <a:off x="2322935" y="5590843"/>
              <a:ext cx="574187" cy="480177"/>
            </a:xfrm>
            <a:prstGeom prst="rect">
              <a:avLst/>
            </a:prstGeom>
          </p:spPr>
        </p:pic>
        <p:pic>
          <p:nvPicPr>
            <p:cNvPr id="21" name="Imagem 20">
              <a:extLst>
                <a:ext uri="{FF2B5EF4-FFF2-40B4-BE49-F238E27FC236}">
                  <a16:creationId xmlns:a16="http://schemas.microsoft.com/office/drawing/2014/main" id="{15B0C5FE-AD4C-8B02-3BB4-70383D98C3CD}"/>
                </a:ext>
              </a:extLst>
            </p:cNvPr>
            <p:cNvPicPr>
              <a:picLocks noChangeAspect="1"/>
            </p:cNvPicPr>
            <p:nvPr/>
          </p:nvPicPr>
          <p:blipFill rotWithShape="1">
            <a:blip r:embed="rId3"/>
            <a:srcRect l="7414" t="7138"/>
            <a:stretch/>
          </p:blipFill>
          <p:spPr>
            <a:xfrm>
              <a:off x="2912998" y="5589783"/>
              <a:ext cx="574187" cy="480177"/>
            </a:xfrm>
            <a:prstGeom prst="rect">
              <a:avLst/>
            </a:prstGeom>
          </p:spPr>
        </p:pic>
        <p:pic>
          <p:nvPicPr>
            <p:cNvPr id="22" name="Imagem 21">
              <a:extLst>
                <a:ext uri="{FF2B5EF4-FFF2-40B4-BE49-F238E27FC236}">
                  <a16:creationId xmlns:a16="http://schemas.microsoft.com/office/drawing/2014/main" id="{50DC3633-ED9F-D51B-8037-2ABF1391F3AD}"/>
                </a:ext>
              </a:extLst>
            </p:cNvPr>
            <p:cNvPicPr>
              <a:picLocks noChangeAspect="1"/>
            </p:cNvPicPr>
            <p:nvPr/>
          </p:nvPicPr>
          <p:blipFill rotWithShape="1">
            <a:blip r:embed="rId3"/>
            <a:srcRect l="7414" t="7138"/>
            <a:stretch/>
          </p:blipFill>
          <p:spPr>
            <a:xfrm>
              <a:off x="3566488" y="5589783"/>
              <a:ext cx="574187" cy="480177"/>
            </a:xfrm>
            <a:prstGeom prst="rect">
              <a:avLst/>
            </a:prstGeom>
          </p:spPr>
        </p:pic>
        <p:pic>
          <p:nvPicPr>
            <p:cNvPr id="23" name="Picture 2" descr="Em dez anos, hidrelétricas perderão espaço na geração de energia para solar  e eólica - Jornal O Globo">
              <a:extLst>
                <a:ext uri="{FF2B5EF4-FFF2-40B4-BE49-F238E27FC236}">
                  <a16:creationId xmlns:a16="http://schemas.microsoft.com/office/drawing/2014/main" id="{7C6A97AA-B83D-DA10-C2EA-418D462F5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42AA76C3-6319-CA68-529C-E9CBD1CFC6F0}"/>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5" name="Picture 2" descr="Kingston FURY™ Beast DDR5 RGB Memory – 8GB, 16GB, 32GB, 64GB,  128GB/4800MT/s, 5200MT/s, 5600MT/s, 6000MT/s - Kingston Technology">
              <a:extLst>
                <a:ext uri="{FF2B5EF4-FFF2-40B4-BE49-F238E27FC236}">
                  <a16:creationId xmlns:a16="http://schemas.microsoft.com/office/drawing/2014/main" id="{96AF8170-2817-A504-CF0B-95C675A90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ingston FURY™ Beast DDR5 RGB Memory – 8GB, 16GB, 32GB, 64GB,  128GB/4800MT/s, 5200MT/s, 5600MT/s, 6000MT/s - Kingston Technology">
              <a:extLst>
                <a:ext uri="{FF2B5EF4-FFF2-40B4-BE49-F238E27FC236}">
                  <a16:creationId xmlns:a16="http://schemas.microsoft.com/office/drawing/2014/main" id="{FD98EA47-6541-24E3-2A00-1CBA76DB55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Kingston FURY™ Beast DDR5 RGB Memory – 8GB, 16GB, 32GB, 64GB,  128GB/4800MT/s, 5200MT/s, 5600MT/s, 6000MT/s - Kingston Technology">
              <a:extLst>
                <a:ext uri="{FF2B5EF4-FFF2-40B4-BE49-F238E27FC236}">
                  <a16:creationId xmlns:a16="http://schemas.microsoft.com/office/drawing/2014/main" id="{DB8FF5E6-B17E-2E1E-1BD0-9BCC2A9B9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Kingston FURY™ Beast DDR5 RGB Memory – 8GB, 16GB, 32GB, 64GB,  128GB/4800MT/s, 5200MT/s, 5600MT/s, 6000MT/s - Kingston Technology">
              <a:extLst>
                <a:ext uri="{FF2B5EF4-FFF2-40B4-BE49-F238E27FC236}">
                  <a16:creationId xmlns:a16="http://schemas.microsoft.com/office/drawing/2014/main" id="{5EB836DF-B121-4126-0B2E-EE9344EB45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ingston FURY™ Beast DDR5 RGB Memory – 8GB, 16GB, 32GB, 64GB,  128GB/4800MT/s, 5200MT/s, 5600MT/s, 6000MT/s - Kingston Technology">
              <a:extLst>
                <a:ext uri="{FF2B5EF4-FFF2-40B4-BE49-F238E27FC236}">
                  <a16:creationId xmlns:a16="http://schemas.microsoft.com/office/drawing/2014/main" id="{A9235E48-ABA8-073A-A011-33F93E7D7C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PU Intel Core i9 Modelo 3D - TurboSquid 1813851">
              <a:extLst>
                <a:ext uri="{FF2B5EF4-FFF2-40B4-BE49-F238E27FC236}">
                  <a16:creationId xmlns:a16="http://schemas.microsoft.com/office/drawing/2014/main" id="{C98C3EDF-35D9-5B77-D2EF-CC5097A9C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PU Intel Core i9 Modelo 3D - TurboSquid 1813851">
              <a:extLst>
                <a:ext uri="{FF2B5EF4-FFF2-40B4-BE49-F238E27FC236}">
                  <a16:creationId xmlns:a16="http://schemas.microsoft.com/office/drawing/2014/main" id="{C3292160-3823-A7F4-131D-D71C87853F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PU Intel Core i9 Modelo 3D - TurboSquid 1813851">
              <a:extLst>
                <a:ext uri="{FF2B5EF4-FFF2-40B4-BE49-F238E27FC236}">
                  <a16:creationId xmlns:a16="http://schemas.microsoft.com/office/drawing/2014/main" id="{391E38C9-8BE2-C0BF-E401-B3B07A2A00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PU Intel Core i9 Modelo 3D - TurboSquid 1813851">
              <a:extLst>
                <a:ext uri="{FF2B5EF4-FFF2-40B4-BE49-F238E27FC236}">
                  <a16:creationId xmlns:a16="http://schemas.microsoft.com/office/drawing/2014/main" id="{F461D00E-4F69-FB18-CC55-B98F3B796B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PU Intel Core i9 Modelo 3D - TurboSquid 1813851">
              <a:extLst>
                <a:ext uri="{FF2B5EF4-FFF2-40B4-BE49-F238E27FC236}">
                  <a16:creationId xmlns:a16="http://schemas.microsoft.com/office/drawing/2014/main" id="{38C42A10-7540-EADE-B32C-092CE4201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Kingston FURY™ Beast DDR5 RGB Memory – 8GB, 16GB, 32GB, 64GB,  128GB/4800MT/s, 5200MT/s, 5600MT/s, 6000MT/s - Kingston Technology">
              <a:extLst>
                <a:ext uri="{FF2B5EF4-FFF2-40B4-BE49-F238E27FC236}">
                  <a16:creationId xmlns:a16="http://schemas.microsoft.com/office/drawing/2014/main" id="{106749B9-A5D9-AED4-A097-FDA7B4F018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PU Intel Core i9 Modelo 3D - TurboSquid 1813851">
              <a:extLst>
                <a:ext uri="{FF2B5EF4-FFF2-40B4-BE49-F238E27FC236}">
                  <a16:creationId xmlns:a16="http://schemas.microsoft.com/office/drawing/2014/main" id="{5A2B2B4E-77BD-9376-A7F0-529E725F65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PU Intel Core i9 Modelo 3D - TurboSquid 1813851">
              <a:extLst>
                <a:ext uri="{FF2B5EF4-FFF2-40B4-BE49-F238E27FC236}">
                  <a16:creationId xmlns:a16="http://schemas.microsoft.com/office/drawing/2014/main" id="{5A3AD929-71CB-ED04-0865-0ABAB2329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PU Intel Core i9 Modelo 3D - TurboSquid 1813851">
              <a:extLst>
                <a:ext uri="{FF2B5EF4-FFF2-40B4-BE49-F238E27FC236}">
                  <a16:creationId xmlns:a16="http://schemas.microsoft.com/office/drawing/2014/main" id="{DDDDA5E5-0CFD-6331-E60F-87DA64F4E8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697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99544" cy="5032376"/>
          </a:xfrm>
        </p:spPr>
        <p:txBody>
          <a:bodyPr>
            <a:normAutofit fontScale="92500" lnSpcReduction="10000"/>
          </a:bodyPr>
          <a:lstStyle/>
          <a:p>
            <a:r>
              <a:rPr lang="pt-BR" dirty="0"/>
              <a:t>Os modelos não param de crescer!</a:t>
            </a:r>
          </a:p>
          <a:p>
            <a:r>
              <a:rPr lang="pt-BR" b="0" i="0" dirty="0">
                <a:effectLst/>
              </a:rPr>
              <a:t>Isso se deve aos </a:t>
            </a:r>
            <a:r>
              <a:rPr lang="pt-BR" b="1" i="1" dirty="0">
                <a:effectLst/>
              </a:rPr>
              <a:t>aumentos da disponibilidade de dados</a:t>
            </a:r>
            <a:r>
              <a:rPr lang="pt-BR" dirty="0"/>
              <a:t> e d</a:t>
            </a:r>
            <a:r>
              <a:rPr lang="pt-BR" b="0" i="0" dirty="0">
                <a:effectLst/>
              </a:rPr>
              <a:t>o </a:t>
            </a:r>
            <a:r>
              <a:rPr lang="pt-BR" b="1" i="1" dirty="0">
                <a:effectLst/>
              </a:rPr>
              <a:t>poder de computacional</a:t>
            </a:r>
            <a:r>
              <a:rPr lang="pt-BR" b="0" i="0" dirty="0">
                <a:effectLst/>
              </a:rPr>
              <a:t> e ao desenvolvimento de </a:t>
            </a:r>
            <a:r>
              <a:rPr lang="pt-BR" b="1" i="1" dirty="0">
                <a:effectLst/>
              </a:rPr>
              <a:t>novas técnicas de aprendizado </a:t>
            </a:r>
            <a:r>
              <a:rPr lang="pt-BR" dirty="0">
                <a:effectLst/>
              </a:rPr>
              <a:t>(principalmente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957390" y="1825624"/>
            <a:ext cx="5084283" cy="5032375"/>
          </a:xfrm>
        </p:spPr>
        <p:txBody>
          <a:bodyPr>
            <a:normAutofit/>
          </a:bodyPr>
          <a:lstStyle/>
          <a:p>
            <a:r>
              <a:rPr lang="pt-BR" dirty="0"/>
              <a:t>Nos últimos anos, o </a:t>
            </a:r>
            <a:r>
              <a:rPr lang="pt-BR" b="1" i="1" dirty="0"/>
              <a:t>poder computacional</a:t>
            </a:r>
            <a:r>
              <a:rPr lang="pt-BR" dirty="0"/>
              <a:t> necessário para treinar os modelos de ML amplamente usados hoje </a:t>
            </a:r>
            <a:r>
              <a:rPr lang="pt-BR" b="1" i="1" dirty="0">
                <a:solidFill>
                  <a:srgbClr val="00B050"/>
                </a:solidFill>
              </a:rPr>
              <a:t>teve que crescer 300.000 vezes</a:t>
            </a:r>
            <a:r>
              <a:rPr lang="pt-BR" dirty="0"/>
              <a:t>.</a:t>
            </a:r>
          </a:p>
          <a:p>
            <a:r>
              <a:rPr lang="pt-BR" dirty="0"/>
              <a:t>Essa tendência de redes imensas começou em 2012 com a </a:t>
            </a:r>
            <a:r>
              <a:rPr lang="pt-BR" dirty="0" err="1"/>
              <a:t>AlexNet</a:t>
            </a:r>
            <a:r>
              <a:rPr lang="pt-BR" dirty="0"/>
              <a:t>.</a:t>
            </a:r>
          </a:p>
          <a:p>
            <a:r>
              <a:rPr lang="pt-BR" dirty="0"/>
              <a:t>Rede neural desenvolvida na universidade de Toronto no Canadá.</a:t>
            </a:r>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690688"/>
            <a:ext cx="6311556" cy="4380278"/>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259657" y="6396334"/>
            <a:ext cx="6311557" cy="461665"/>
          </a:xfrm>
          <a:prstGeom prst="rect">
            <a:avLst/>
          </a:prstGeom>
          <a:noFill/>
        </p:spPr>
        <p:txBody>
          <a:bodyPr wrap="square" rtlCol="0">
            <a:spAutoFit/>
          </a:bodyPr>
          <a:lstStyle/>
          <a:p>
            <a:r>
              <a:rPr lang="pt-BR" sz="1200" b="1" dirty="0" err="1"/>
              <a:t>Flops</a:t>
            </a:r>
            <a:r>
              <a:rPr lang="pt-BR" sz="1200" b="1" dirty="0"/>
              <a:t>/s-</a:t>
            </a:r>
            <a:r>
              <a:rPr lang="pt-BR" sz="1200" b="1" dirty="0" err="1"/>
              <a:t>day</a:t>
            </a:r>
            <a:r>
              <a:rPr lang="pt-BR" sz="1200" dirty="0"/>
              <a:t>: quantidade de operações em ponto flutuante por segundo por dia necessárias para treinar o modelo.</a:t>
            </a:r>
          </a:p>
        </p:txBody>
      </p:sp>
    </p:spTree>
    <p:extLst>
      <p:ext uri="{BB962C8B-B14F-4D97-AF65-F5344CB8AC3E}">
        <p14:creationId xmlns:p14="http://schemas.microsoft.com/office/powerpoint/2010/main" val="326393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5993296" y="1825624"/>
            <a:ext cx="6048379" cy="5032375"/>
          </a:xfrm>
        </p:spPr>
        <p:txBody>
          <a:bodyPr>
            <a:normAutofit fontScale="85000" lnSpcReduction="20000"/>
          </a:bodyPr>
          <a:lstStyle/>
          <a:p>
            <a:r>
              <a:rPr lang="pt-BR" b="1" i="1" dirty="0">
                <a:solidFill>
                  <a:srgbClr val="00B050"/>
                </a:solidFill>
              </a:rPr>
              <a:t>CNN</a:t>
            </a:r>
            <a:r>
              <a:rPr lang="pt-BR" dirty="0"/>
              <a:t> que </a:t>
            </a:r>
            <a:r>
              <a:rPr lang="pt-BR" b="1" i="1" dirty="0"/>
              <a:t>bateu</a:t>
            </a:r>
            <a:r>
              <a:rPr lang="pt-BR" dirty="0"/>
              <a:t> com folga todos os </a:t>
            </a:r>
            <a:r>
              <a:rPr lang="pt-BR" b="1" i="1" dirty="0"/>
              <a:t>recordes anteriores</a:t>
            </a:r>
            <a:r>
              <a:rPr lang="pt-BR" dirty="0"/>
              <a:t>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r>
              <a:rPr lang="pt-BR" dirty="0"/>
              <a:t>Tem</a:t>
            </a:r>
            <a:r>
              <a:rPr lang="pt-BR" b="1" i="1" dirty="0"/>
              <a:t> 60 milhões de parâmetros</a:t>
            </a:r>
            <a:r>
              <a:rPr lang="pt-BR" dirty="0"/>
              <a:t>, o que na época a tornou uma das maiores e mais complexas redes neurais.</a:t>
            </a:r>
          </a:p>
          <a:p>
            <a:r>
              <a:rPr lang="pt-BR" b="1" i="1" dirty="0"/>
              <a:t>Popularizou</a:t>
            </a:r>
            <a:r>
              <a:rPr lang="pt-BR" dirty="0"/>
              <a:t> o uso de </a:t>
            </a:r>
            <a:r>
              <a:rPr lang="pt-BR" b="1" i="1" dirty="0">
                <a:solidFill>
                  <a:srgbClr val="00B050"/>
                </a:solidFill>
              </a:rPr>
              <a:t>camadas convolucionais</a:t>
            </a:r>
            <a:r>
              <a:rPr lang="pt-BR" dirty="0"/>
              <a:t>, </a:t>
            </a:r>
            <a:r>
              <a:rPr lang="pt-BR" b="0" i="0" dirty="0">
                <a:effectLst/>
              </a:rPr>
              <a:t>impulsionando a revolução do aprendizado profundo.</a:t>
            </a:r>
          </a:p>
          <a:p>
            <a:r>
              <a:rPr lang="pt-BR" dirty="0"/>
              <a:t>I</a:t>
            </a:r>
            <a:r>
              <a:rPr lang="pt-BR" b="0" i="0" dirty="0">
                <a:effectLst/>
              </a:rPr>
              <a:t>ntroduziu o uso da função de ativação </a:t>
            </a:r>
            <a:r>
              <a:rPr lang="pt-BR" b="1" i="1" dirty="0" err="1">
                <a:solidFill>
                  <a:srgbClr val="00B050"/>
                </a:solidFill>
                <a:effectLst/>
              </a:rPr>
              <a:t>ReLU</a:t>
            </a:r>
            <a:r>
              <a:rPr lang="pt-BR" b="0" i="0" dirty="0">
                <a:effectLst/>
              </a:rPr>
              <a:t>, que </a:t>
            </a:r>
            <a:r>
              <a:rPr lang="pt-BR" dirty="0"/>
              <a:t>mitiga o problema do desaparecimento do gradiente.</a:t>
            </a:r>
          </a:p>
          <a:p>
            <a:r>
              <a:rPr lang="pt-BR" b="0" i="0" dirty="0">
                <a:effectLst/>
              </a:rPr>
              <a:t>Foi uma das </a:t>
            </a:r>
            <a:r>
              <a:rPr lang="pt-BR" b="1" i="1" dirty="0">
                <a:solidFill>
                  <a:srgbClr val="00B050"/>
                </a:solidFill>
                <a:effectLst/>
              </a:rPr>
              <a:t>primeiras </a:t>
            </a:r>
            <a:r>
              <a:rPr lang="pt-BR" b="1" i="1" dirty="0" err="1">
                <a:solidFill>
                  <a:srgbClr val="00B050"/>
                </a:solidFill>
                <a:effectLst/>
              </a:rPr>
              <a:t>CNNs</a:t>
            </a:r>
            <a:r>
              <a:rPr lang="pt-BR" b="1" i="1" dirty="0">
                <a:solidFill>
                  <a:srgbClr val="00B050"/>
                </a:solidFill>
                <a:effectLst/>
              </a:rPr>
              <a:t> a usar </a:t>
            </a:r>
            <a:r>
              <a:rPr lang="pt-BR" b="1" i="1" dirty="0" err="1">
                <a:solidFill>
                  <a:srgbClr val="00B050"/>
                </a:solidFill>
                <a:effectLst/>
              </a:rPr>
              <a:t>GPUs</a:t>
            </a:r>
            <a:r>
              <a:rPr lang="pt-BR" b="1" i="1" dirty="0">
                <a:solidFill>
                  <a:srgbClr val="00B050"/>
                </a:solidFill>
                <a:effectLst/>
              </a:rPr>
              <a:t> </a:t>
            </a:r>
            <a:r>
              <a:rPr lang="pt-BR" b="0" i="0" dirty="0">
                <a:effectLst/>
              </a:rPr>
              <a:t>para reduzir o tempo de treinamento.</a:t>
            </a:r>
          </a:p>
          <a:p>
            <a:r>
              <a:rPr lang="pt-BR" dirty="0"/>
              <a:t>Estabeleceu a base para muitas arquiteturas de </a:t>
            </a:r>
            <a:r>
              <a:rPr lang="pt-BR" dirty="0" err="1"/>
              <a:t>CNNs</a:t>
            </a:r>
            <a:r>
              <a:rPr lang="pt-BR" dirty="0"/>
              <a:t> subsequentes.</a:t>
            </a:r>
          </a:p>
        </p:txBody>
      </p:sp>
      <p:pic>
        <p:nvPicPr>
          <p:cNvPr id="5122" name="Picture 2" descr="Remote Sensing | Free Full-Text | Pre-Trained AlexNet Architecture with  Pyramid Pooling and Supervision for High Spatial Resolution Remote Sensing  Image Scene Classification">
            <a:extLst>
              <a:ext uri="{FF2B5EF4-FFF2-40B4-BE49-F238E27FC236}">
                <a16:creationId xmlns:a16="http://schemas.microsoft.com/office/drawing/2014/main" id="{8BF1E633-4A4E-D804-96D1-09C136A7E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24" y="2947590"/>
            <a:ext cx="5683945" cy="199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8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a:t>
            </a:r>
            <a:r>
              <a:rPr lang="pt-BR" b="1" i="1" dirty="0"/>
              <a:t>tamanho dos modelos,</a:t>
            </a:r>
            <a:r>
              <a:rPr lang="pt-BR" dirty="0"/>
              <a:t> </a:t>
            </a:r>
            <a:r>
              <a:rPr lang="pt-BR" b="1" i="1" dirty="0">
                <a:solidFill>
                  <a:srgbClr val="00B050"/>
                </a:solidFill>
              </a:rPr>
              <a:t>dobrava a cada dois anos </a:t>
            </a:r>
            <a:r>
              <a:rPr lang="pt-BR" dirty="0"/>
              <a:t>aproximadamente.</a:t>
            </a:r>
          </a:p>
          <a:p>
            <a:r>
              <a:rPr lang="pt-BR" dirty="0"/>
              <a:t>Na “era moderna”, os requisitos de computação praticamente dobram a cada </a:t>
            </a:r>
            <a:r>
              <a:rPr lang="pt-BR" b="1" i="1" dirty="0">
                <a:solidFill>
                  <a:srgbClr val="FF0000"/>
                </a:solidFill>
              </a:rPr>
              <a:t>3/4 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BBB43416-AFEF-6375-0ECC-416B8E72483F}"/>
              </a:ext>
            </a:extLst>
          </p:cNvPr>
          <p:cNvSpPr txBox="1"/>
          <p:nvPr/>
        </p:nvSpPr>
        <p:spPr>
          <a:xfrm>
            <a:off x="68363" y="1825624"/>
            <a:ext cx="1120223" cy="261610"/>
          </a:xfrm>
          <a:prstGeom prst="rect">
            <a:avLst/>
          </a:prstGeom>
          <a:solidFill>
            <a:schemeClr val="bg1"/>
          </a:solidFill>
        </p:spPr>
        <p:txBody>
          <a:bodyPr wrap="square" rtlCol="0">
            <a:spAutoFit/>
          </a:bodyPr>
          <a:lstStyle/>
          <a:p>
            <a:pPr algn="ctr"/>
            <a:r>
              <a:rPr lang="pt-BR" sz="1100" dirty="0" err="1"/>
              <a:t>Petaflop</a:t>
            </a:r>
            <a:r>
              <a:rPr lang="pt-BR" sz="1100" dirty="0"/>
              <a:t>/s-</a:t>
            </a:r>
            <a:r>
              <a:rPr lang="pt-BR" sz="1100" dirty="0" err="1"/>
              <a:t>days</a:t>
            </a:r>
            <a:endParaRPr lang="pt-BR" sz="1100" dirty="0"/>
          </a:p>
        </p:txBody>
      </p:sp>
    </p:spTree>
    <p:extLst>
      <p:ext uri="{BB962C8B-B14F-4D97-AF65-F5344CB8AC3E}">
        <p14:creationId xmlns:p14="http://schemas.microsoft.com/office/powerpoint/2010/main" val="4048524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4800601" y="1825624"/>
            <a:ext cx="7225748" cy="5032376"/>
          </a:xfrm>
        </p:spPr>
        <p:txBody>
          <a:bodyPr>
            <a:normAutofit fontScale="92500" lnSpcReduction="10000"/>
          </a:bodyPr>
          <a:lstStyle/>
          <a:p>
            <a:r>
              <a:rPr lang="pt-BR" dirty="0"/>
              <a:t>O que aconteceu nesses últimos 10 anos que explica esse boom?</a:t>
            </a:r>
          </a:p>
          <a:p>
            <a:pPr lvl="1">
              <a:buFont typeface="Wingdings" panose="05000000000000000000" pitchFamily="2" charset="2"/>
              <a:buChar char="§"/>
            </a:pPr>
            <a:r>
              <a:rPr lang="pt-BR" dirty="0"/>
              <a:t>Disponibilidade de </a:t>
            </a:r>
            <a:r>
              <a:rPr lang="pt-BR" b="1" i="1" dirty="0">
                <a:solidFill>
                  <a:srgbClr val="00B050"/>
                </a:solidFill>
              </a:rPr>
              <a:t>grandes volumes de dados</a:t>
            </a:r>
            <a:r>
              <a:rPr lang="pt-BR" dirty="0"/>
              <a:t> devido à internet (&gt; 100 TB/dia).</a:t>
            </a:r>
          </a:p>
          <a:p>
            <a:pPr lvl="1">
              <a:buFont typeface="Wingdings" panose="05000000000000000000" pitchFamily="2" charset="2"/>
              <a:buChar char="§"/>
            </a:pPr>
            <a:r>
              <a:rPr lang="pt-BR" b="1" i="1" dirty="0">
                <a:solidFill>
                  <a:srgbClr val="00B050"/>
                </a:solidFill>
                <a:effectLst/>
              </a:rPr>
              <a:t>Aumento do poder de computacional </a:t>
            </a:r>
            <a:r>
              <a:rPr lang="pt-BR" b="0" i="0" dirty="0">
                <a:effectLst/>
              </a:rPr>
              <a:t>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b="1" i="1" dirty="0">
                <a:solidFill>
                  <a:srgbClr val="00B050"/>
                </a:solidFill>
              </a:rPr>
              <a:t>Surgimento de </a:t>
            </a:r>
            <a:r>
              <a:rPr lang="pt-BR" b="1" i="1" dirty="0">
                <a:solidFill>
                  <a:srgbClr val="00B050"/>
                </a:solidFill>
                <a:effectLst/>
              </a:rPr>
              <a:t>novos algoritmos de ML</a:t>
            </a:r>
            <a:r>
              <a:rPr lang="pt-BR" b="0" i="0" dirty="0">
                <a:effectLst/>
              </a:rPr>
              <a:t>,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b="1" i="1" dirty="0">
                <a:solidFill>
                  <a:srgbClr val="00B050"/>
                </a:solidFill>
              </a:rPr>
              <a:t>frameworks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a:t>
            </a:r>
            <a:r>
              <a:rPr lang="pt-BR" b="1" i="1" dirty="0">
                <a:solidFill>
                  <a:srgbClr val="00B050"/>
                </a:solidFill>
                <a:effectLst/>
              </a:rPr>
              <a:t>serviços de computação em nuvem </a:t>
            </a:r>
            <a:r>
              <a:rPr lang="pt-BR" b="0" i="0" dirty="0">
                <a:effectLst/>
              </a:rPr>
              <a:t>ofereceu </a:t>
            </a:r>
            <a:r>
              <a:rPr lang="pt-BR" b="1" i="1" dirty="0">
                <a:solidFill>
                  <a:srgbClr val="00B050"/>
                </a:solidFill>
                <a:effectLst/>
              </a:rPr>
              <a:t>acesso econômico e escalável</a:t>
            </a:r>
            <a:r>
              <a:rPr lang="pt-BR" b="0" i="0" dirty="0">
                <a:effectLst/>
              </a:rPr>
              <a:t> a recursos de computação.</a:t>
            </a:r>
            <a:endParaRPr lang="pt-BR" dirty="0"/>
          </a:p>
        </p:txBody>
      </p:sp>
      <p:pic>
        <p:nvPicPr>
          <p:cNvPr id="4" name="Picture 2" descr="Big Data. Businessman Facing a Huge Characters Tsunami Wave Stock Image -  Image of computing, digital: 145642699">
            <a:extLst>
              <a:ext uri="{FF2B5EF4-FFF2-40B4-BE49-F238E27FC236}">
                <a16:creationId xmlns:a16="http://schemas.microsoft.com/office/drawing/2014/main" id="{12E5E632-96DB-E0A5-8918-B8C9E3E165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79" b="5325"/>
          <a:stretch/>
        </p:blipFill>
        <p:spPr bwMode="auto">
          <a:xfrm>
            <a:off x="165650" y="1527427"/>
            <a:ext cx="1950579" cy="17326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l officially unveils Core i9-9900K, dubbed &quot;The best gaming CPU in the  world&quot; | Shacknews">
            <a:extLst>
              <a:ext uri="{FF2B5EF4-FFF2-40B4-BE49-F238E27FC236}">
                <a16:creationId xmlns:a16="http://schemas.microsoft.com/office/drawing/2014/main" id="{A904E165-A94F-D5A1-EE71-FFFAB8131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223" y="1527427"/>
            <a:ext cx="1663650" cy="955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 FPGA; Componentes - Shunlongwei Co. Ltd">
            <a:extLst>
              <a:ext uri="{FF2B5EF4-FFF2-40B4-BE49-F238E27FC236}">
                <a16:creationId xmlns:a16="http://schemas.microsoft.com/office/drawing/2014/main" id="{76E8610A-EFB9-9D8C-B8FB-8D15E8E1F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9308" y="2550489"/>
            <a:ext cx="1269416" cy="8487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Graphics Cards 2023 - Top Gaming GPUs for the Money | Tom's Hardware">
            <a:extLst>
              <a:ext uri="{FF2B5EF4-FFF2-40B4-BE49-F238E27FC236}">
                <a16:creationId xmlns:a16="http://schemas.microsoft.com/office/drawing/2014/main" id="{E7F3FC17-A6D1-34F7-AF38-209C9BAAF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925" y="2625822"/>
            <a:ext cx="1441830" cy="8110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nsorFlow - Wikipedia">
            <a:extLst>
              <a:ext uri="{FF2B5EF4-FFF2-40B4-BE49-F238E27FC236}">
                <a16:creationId xmlns:a16="http://schemas.microsoft.com/office/drawing/2014/main" id="{9DB70211-3292-AE13-C67B-EBAF85EF2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242" y="4808709"/>
            <a:ext cx="1441830" cy="9227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come to PyTorch Tutorials — PyTorch Tutorials 2.0.1+cu117 documentation">
            <a:extLst>
              <a:ext uri="{FF2B5EF4-FFF2-40B4-BE49-F238E27FC236}">
                <a16:creationId xmlns:a16="http://schemas.microsoft.com/office/drawing/2014/main" id="{EF9170B9-B162-716B-1CF5-F6899D56C6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06" t="38696" r="10580" b="40434"/>
          <a:stretch/>
        </p:blipFill>
        <p:spPr bwMode="auto">
          <a:xfrm>
            <a:off x="2561385" y="4870071"/>
            <a:ext cx="1933900" cy="5107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 que é Google Cloud Platform? Como funciona + 7 vantagens">
            <a:extLst>
              <a:ext uri="{FF2B5EF4-FFF2-40B4-BE49-F238E27FC236}">
                <a16:creationId xmlns:a16="http://schemas.microsoft.com/office/drawing/2014/main" id="{9EFF388F-EB80-475F-F579-490382B4EF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242" y="5861762"/>
            <a:ext cx="1252256" cy="8342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 Web Services – Wikipédia, a enciclopédia livre">
            <a:extLst>
              <a:ext uri="{FF2B5EF4-FFF2-40B4-BE49-F238E27FC236}">
                <a16:creationId xmlns:a16="http://schemas.microsoft.com/office/drawing/2014/main" id="{B068880B-E890-2CC6-B106-969D2DF7E5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661" y="5772026"/>
            <a:ext cx="1275522" cy="7631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o o Microsoft Azure Pode Ajudar os Cientistas de Dados? - Data Science  Academy">
            <a:extLst>
              <a:ext uri="{FF2B5EF4-FFF2-40B4-BE49-F238E27FC236}">
                <a16:creationId xmlns:a16="http://schemas.microsoft.com/office/drawing/2014/main" id="{B897FFB7-E083-BCE2-6387-0E86E9368C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72" t="3478" r="8305" b="5870"/>
          <a:stretch/>
        </p:blipFill>
        <p:spPr bwMode="auto">
          <a:xfrm>
            <a:off x="3606517" y="5580395"/>
            <a:ext cx="1514997" cy="99178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derstanding Convolutional Neural Networks: A Complete Guide">
            <a:extLst>
              <a:ext uri="{FF2B5EF4-FFF2-40B4-BE49-F238E27FC236}">
                <a16:creationId xmlns:a16="http://schemas.microsoft.com/office/drawing/2014/main" id="{06120AD8-6E0C-08FF-93B9-FAE9DE8834F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59" t="3206" r="1427" b="2864"/>
          <a:stretch/>
        </p:blipFill>
        <p:spPr bwMode="auto">
          <a:xfrm>
            <a:off x="229094" y="3603454"/>
            <a:ext cx="1823690" cy="10513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ynthetic Image Generation using GANs » Artificial Intelligence - MATLAB &amp;  Simulink">
            <a:extLst>
              <a:ext uri="{FF2B5EF4-FFF2-40B4-BE49-F238E27FC236}">
                <a16:creationId xmlns:a16="http://schemas.microsoft.com/office/drawing/2014/main" id="{AD3A150E-62B1-EEAC-AB36-5F3ADDE7B86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193" t="5685" r="1629" b="5685"/>
          <a:stretch/>
        </p:blipFill>
        <p:spPr bwMode="auto">
          <a:xfrm>
            <a:off x="2727362" y="3667874"/>
            <a:ext cx="2286781" cy="81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a:t>
            </a:r>
            <a:r>
              <a:rPr lang="pt-BR" b="1" i="1" dirty="0"/>
              <a:t>modelos </a:t>
            </a:r>
            <a:r>
              <a:rPr lang="pt-BR" dirty="0"/>
              <a:t>mais e mais </a:t>
            </a:r>
            <a:r>
              <a:rPr lang="pt-BR" b="1" i="1" dirty="0"/>
              <a:t>complexos</a:t>
            </a:r>
            <a:r>
              <a:rPr lang="pt-BR" dirty="0"/>
              <a:t>, </a:t>
            </a:r>
            <a:r>
              <a:rPr lang="pt-BR" b="1" i="1" dirty="0"/>
              <a:t>necessitam</a:t>
            </a:r>
            <a:r>
              <a:rPr lang="pt-BR" dirty="0"/>
              <a:t>, consequentemente, de </a:t>
            </a:r>
            <a:r>
              <a:rPr lang="pt-BR" b="1" i="1" dirty="0"/>
              <a:t>muito mais </a:t>
            </a:r>
            <a:r>
              <a:rPr lang="pt-BR" dirty="0"/>
              <a:t>capacidade de </a:t>
            </a:r>
            <a:r>
              <a:rPr lang="pt-BR" b="1" i="1" dirty="0"/>
              <a:t>armazenamento</a:t>
            </a:r>
            <a:r>
              <a:rPr lang="pt-BR" dirty="0"/>
              <a:t>, </a:t>
            </a:r>
            <a:r>
              <a:rPr lang="pt-BR" b="1" i="1" dirty="0"/>
              <a:t>energia</a:t>
            </a:r>
            <a:r>
              <a:rPr lang="pt-BR" dirty="0"/>
              <a:t>, </a:t>
            </a:r>
            <a:r>
              <a:rPr lang="pt-BR" b="1" i="1" dirty="0"/>
              <a:t>dispositivos de processamento</a:t>
            </a:r>
            <a:r>
              <a:rPr lang="pt-BR" dirty="0"/>
              <a:t> mais </a:t>
            </a:r>
            <a:r>
              <a:rPr lang="pt-BR" b="1" i="1" dirty="0"/>
              <a:t>poderosos</a:t>
            </a:r>
            <a:r>
              <a:rPr lang="pt-BR" dirty="0"/>
              <a:t> e muito mais </a:t>
            </a:r>
            <a:r>
              <a:rPr lang="pt-BR" b="1" i="1" dirty="0"/>
              <a:t>caros</a:t>
            </a:r>
            <a:r>
              <a:rPr lang="pt-BR" dirty="0"/>
              <a:t> e que acabam </a:t>
            </a:r>
            <a:r>
              <a:rPr lang="pt-BR" b="1" i="1" dirty="0"/>
              <a:t>ocupando grandes espaços</a:t>
            </a:r>
            <a:r>
              <a:rPr lang="pt-BR" dirty="0"/>
              <a:t>.</a:t>
            </a:r>
          </a:p>
          <a:p>
            <a:r>
              <a:rPr lang="pt-BR" b="1" i="1" dirty="0">
                <a:solidFill>
                  <a:srgbClr val="00B050"/>
                </a:solidFill>
              </a:rPr>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81794" y="6194226"/>
            <a:ext cx="6210206" cy="646331"/>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é um ASIC altamente </a:t>
            </a:r>
            <a:r>
              <a:rPr lang="pt-BR" sz="1200" b="1" i="1" dirty="0"/>
              <a:t>especializado para realizar operações tensoriais (ou </a:t>
            </a:r>
            <a:r>
              <a:rPr lang="pt-BR" sz="1200" b="1" i="1" dirty="0" err="1"/>
              <a:t>arrays</a:t>
            </a:r>
            <a:r>
              <a:rPr lang="pt-BR" sz="1200" b="1" i="1" dirty="0"/>
              <a:t>)</a:t>
            </a:r>
            <a:r>
              <a:rPr lang="pt-BR" sz="1200" dirty="0"/>
              <a:t>, o que acelera o treinamento e inferência de modelos de aprendizado de máquina, especialmente aqueles que usam o </a:t>
            </a:r>
            <a:r>
              <a:rPr lang="pt-BR" sz="1200" dirty="0" err="1"/>
              <a:t>TensorFlow</a:t>
            </a:r>
            <a:r>
              <a:rPr lang="pt-BR" sz="1200" dirty="0"/>
              <a:t>.</a:t>
            </a:r>
          </a:p>
        </p:txBody>
      </p:sp>
      <p:grpSp>
        <p:nvGrpSpPr>
          <p:cNvPr id="13" name="Agrupar 12">
            <a:extLst>
              <a:ext uri="{FF2B5EF4-FFF2-40B4-BE49-F238E27FC236}">
                <a16:creationId xmlns:a16="http://schemas.microsoft.com/office/drawing/2014/main" id="{411BBE6E-4038-EB04-19DE-61345D0A44F6}"/>
              </a:ext>
            </a:extLst>
          </p:cNvPr>
          <p:cNvGrpSpPr/>
          <p:nvPr/>
        </p:nvGrpSpPr>
        <p:grpSpPr>
          <a:xfrm>
            <a:off x="312114" y="1708940"/>
            <a:ext cx="5501705" cy="5049037"/>
            <a:chOff x="312114" y="1708940"/>
            <a:chExt cx="5501705" cy="5049037"/>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3"/>
            <a:stretch>
              <a:fillRect/>
            </a:stretch>
          </p:blipFill>
          <p:spPr>
            <a:xfrm>
              <a:off x="341817" y="3229474"/>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781" y="3229474"/>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98" t="11157" r="8201" b="12145"/>
            <a:stretch/>
          </p:blipFill>
          <p:spPr bwMode="auto">
            <a:xfrm>
              <a:off x="426229" y="5178181"/>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6"/>
            <a:srcRect l="8120" t="9806"/>
            <a:stretch/>
          </p:blipFill>
          <p:spPr>
            <a:xfrm>
              <a:off x="3555047" y="5605378"/>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79094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739582"/>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895089"/>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5060253"/>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7"/>
            <a:srcRect l="7414" t="7138"/>
            <a:stretch/>
          </p:blipFill>
          <p:spPr>
            <a:xfrm>
              <a:off x="1754765" y="5380714"/>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1248611" y="6194226"/>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663" t="29700" r="4630" b="21473"/>
            <a:stretch/>
          </p:blipFill>
          <p:spPr bwMode="auto">
            <a:xfrm>
              <a:off x="1910418" y="6260608"/>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4703" b="4769"/>
            <a:stretch/>
          </p:blipFill>
          <p:spPr>
            <a:xfrm>
              <a:off x="2194085" y="1708940"/>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240288"/>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Picture 2" descr="How to Upgrade Your Computer: Migrating from HDD to SDD">
              <a:extLst>
                <a:ext uri="{FF2B5EF4-FFF2-40B4-BE49-F238E27FC236}">
                  <a16:creationId xmlns:a16="http://schemas.microsoft.com/office/drawing/2014/main" id="{D169E790-F6C0-1397-7690-8BEE6F6C01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114" y="6194226"/>
              <a:ext cx="840022" cy="46166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aixaDeTexto 14">
            <a:extLst>
              <a:ext uri="{FF2B5EF4-FFF2-40B4-BE49-F238E27FC236}">
                <a16:creationId xmlns:a16="http://schemas.microsoft.com/office/drawing/2014/main" id="{5FBAC96D-4F15-921E-B94C-9207E2313861}"/>
              </a:ext>
            </a:extLst>
          </p:cNvPr>
          <p:cNvSpPr txBox="1"/>
          <p:nvPr/>
        </p:nvSpPr>
        <p:spPr>
          <a:xfrm>
            <a:off x="4774672" y="5409395"/>
            <a:ext cx="609865" cy="1015663"/>
          </a:xfrm>
          <a:prstGeom prst="rect">
            <a:avLst/>
          </a:prstGeom>
          <a:noFill/>
        </p:spPr>
        <p:txBody>
          <a:bodyPr wrap="square" rtlCol="0">
            <a:spAutoFit/>
          </a:bodyPr>
          <a:lstStyle/>
          <a:p>
            <a:r>
              <a:rPr lang="pt-BR" sz="6000" b="1" dirty="0">
                <a:solidFill>
                  <a:srgbClr val="FF0000"/>
                </a:solidFill>
              </a:rPr>
              <a:t>?</a:t>
            </a:r>
          </a:p>
        </p:txBody>
      </p:sp>
    </p:spTree>
    <p:extLst>
      <p:ext uri="{BB962C8B-B14F-4D97-AF65-F5344CB8AC3E}">
        <p14:creationId xmlns:p14="http://schemas.microsoft.com/office/powerpoint/2010/main" val="211117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56457" y="1825624"/>
                <a:ext cx="5829075" cy="5032376"/>
              </a:xfrm>
            </p:spPr>
            <p:txBody>
              <a:bodyPr>
                <a:normAutofit fontScale="92500" lnSpcReduction="10000"/>
              </a:bodyPr>
              <a:lstStyle/>
              <a:p>
                <a:r>
                  <a:rPr lang="pt-BR" dirty="0"/>
                  <a:t>A figura ao lado mostra a </a:t>
                </a:r>
                <a:r>
                  <a:rPr lang="pt-BR" b="1" i="1" dirty="0"/>
                  <a:t>evolução dos modelos </a:t>
                </a:r>
                <a:r>
                  <a:rPr lang="pt-BR" dirty="0"/>
                  <a:t>de ML na tarefa de </a:t>
                </a:r>
                <a:r>
                  <a:rPr lang="pt-BR" b="1" i="1" dirty="0"/>
                  <a:t>classificação de imagem </a:t>
                </a:r>
                <a:r>
                  <a:rPr lang="pt-BR" dirty="0"/>
                  <a:t>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56457" y="1825624"/>
                <a:ext cx="5829075" cy="5032376"/>
              </a:xfrm>
              <a:blipFill>
                <a:blip r:embed="rId3"/>
                <a:stretch>
                  <a:fillRect l="-1567" t="-2421" r="-1881"/>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4" name="CaixaDeTexto 3">
            <a:extLst>
              <a:ext uri="{FF2B5EF4-FFF2-40B4-BE49-F238E27FC236}">
                <a16:creationId xmlns:a16="http://schemas.microsoft.com/office/drawing/2014/main" id="{6A1F4325-153A-929E-256B-D760101767E9}"/>
              </a:ext>
            </a:extLst>
          </p:cNvPr>
          <p:cNvSpPr txBox="1"/>
          <p:nvPr/>
        </p:nvSpPr>
        <p:spPr>
          <a:xfrm>
            <a:off x="6453674" y="6504057"/>
            <a:ext cx="5224803" cy="261610"/>
          </a:xfrm>
          <a:prstGeom prst="rect">
            <a:avLst/>
          </a:prstGeom>
          <a:noFill/>
        </p:spPr>
        <p:txBody>
          <a:bodyPr wrap="square" rtlCol="0">
            <a:spAutoFit/>
          </a:bodyPr>
          <a:lstStyle/>
          <a:p>
            <a:r>
              <a:rPr lang="pt-BR" sz="1100" dirty="0" err="1"/>
              <a:t>FLOPs</a:t>
            </a:r>
            <a:r>
              <a:rPr lang="pt-BR" sz="1100" dirty="0"/>
              <a:t>: operações em ponto flutuante necessárias para inferência.</a:t>
            </a:r>
          </a:p>
        </p:txBody>
      </p:sp>
    </p:spTree>
    <p:extLst>
      <p:ext uri="{BB962C8B-B14F-4D97-AF65-F5344CB8AC3E}">
        <p14:creationId xmlns:p14="http://schemas.microsoft.com/office/powerpoint/2010/main" val="99080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a:t>
            </a:r>
            <a:r>
              <a:rPr lang="pt-BR" b="1" i="1" dirty="0"/>
              <a:t>tinyML</a:t>
            </a:r>
            <a:r>
              <a:rPr lang="pt-BR" dirty="0"/>
              <a:t>, devemos procurar por modelos com: </a:t>
            </a:r>
          </a:p>
          <a:p>
            <a:pPr lvl="1">
              <a:buFont typeface="Wingdings" panose="05000000000000000000" pitchFamily="2" charset="2"/>
              <a:buChar char="§"/>
            </a:pPr>
            <a:r>
              <a:rPr lang="pt-BR" b="1" i="1" dirty="0">
                <a:solidFill>
                  <a:srgbClr val="00B050"/>
                </a:solidFill>
              </a:rPr>
              <a:t>Poucos parâmetros </a:t>
            </a:r>
            <a:r>
              <a:rPr lang="pt-BR" dirty="0"/>
              <a:t>(i.e., círculos pequenos), pois a quantidade de parâmetros está associada à </a:t>
            </a:r>
            <a:r>
              <a:rPr lang="pt-BR" b="1" i="1" dirty="0"/>
              <a:t>quantidade de memória demandada pelo modelo</a:t>
            </a:r>
            <a:r>
              <a:rPr lang="pt-BR" dirty="0"/>
              <a:t>.</a:t>
            </a:r>
          </a:p>
          <a:p>
            <a:pPr lvl="1">
              <a:buFont typeface="Wingdings" panose="05000000000000000000" pitchFamily="2" charset="2"/>
              <a:buChar char="§"/>
            </a:pPr>
            <a:r>
              <a:rPr lang="pt-BR" b="1" i="1" dirty="0">
                <a:solidFill>
                  <a:srgbClr val="00B050"/>
                </a:solidFill>
              </a:rPr>
              <a:t>Quantidade necessária de flops baixa</a:t>
            </a:r>
            <a:r>
              <a:rPr lang="pt-BR" dirty="0"/>
              <a:t>, pois a quantidade de operações está diretamente </a:t>
            </a:r>
            <a:r>
              <a:rPr lang="pt-BR" b="1" i="1" dirty="0"/>
              <a:t>relacionada ao consumo de energia</a:t>
            </a:r>
            <a:r>
              <a:rPr lang="pt-BR" dirty="0"/>
              <a:t>. Além disso, a quantidade de operações do modelo deve ser suportada pelo poder computacional da CPU/GPU.</a:t>
            </a:r>
          </a:p>
          <a:p>
            <a:pPr lvl="1">
              <a:buFont typeface="Wingdings" panose="05000000000000000000" pitchFamily="2" charset="2"/>
              <a:buChar char="§"/>
            </a:pPr>
            <a:r>
              <a:rPr lang="pt-BR" b="1" i="1" dirty="0">
                <a:solidFill>
                  <a:srgbClr val="00B050"/>
                </a:solidFill>
              </a:rPr>
              <a:t>Alta acurácia</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1" i="1" dirty="0">
                <a:solidFill>
                  <a:srgbClr val="1F1F1F"/>
                </a:solidFill>
                <a:effectLst/>
                <a:latin typeface="Google Sans"/>
              </a:rPr>
              <a:t>Subárea</a:t>
            </a:r>
            <a:r>
              <a:rPr lang="pt-BR" b="0" i="0" dirty="0">
                <a:solidFill>
                  <a:srgbClr val="1F1F1F"/>
                </a:solidFill>
                <a:effectLst/>
                <a:latin typeface="Google Sans"/>
              </a:rPr>
              <a:t> do aprendizado de máquina que usa </a:t>
            </a:r>
            <a:r>
              <a:rPr lang="pt-BR" b="1" i="1" dirty="0">
                <a:solidFill>
                  <a:srgbClr val="1F1F1F"/>
                </a:solidFill>
                <a:effectLst/>
                <a:latin typeface="Google Sans"/>
              </a:rPr>
              <a:t>redes neurais artificiais com muitas camadas ocultas</a:t>
            </a:r>
            <a:r>
              <a:rPr lang="pt-BR" b="0" i="0" dirty="0">
                <a:solidFill>
                  <a:srgbClr val="1F1F1F"/>
                </a:solidFill>
                <a:effectLst/>
                <a:latin typeface="Google Sans"/>
              </a:rPr>
              <a:t> para aprender com dados.</a:t>
            </a:r>
          </a:p>
          <a:p>
            <a:r>
              <a:rPr lang="pt-BR" dirty="0">
                <a:solidFill>
                  <a:srgbClr val="1F1F1F"/>
                </a:solidFill>
                <a:latin typeface="Google Sans"/>
              </a:rPr>
              <a:t>Por terem uma </a:t>
            </a:r>
            <a:r>
              <a:rPr lang="pt-BR" b="1" i="1" dirty="0">
                <a:solidFill>
                  <a:srgbClr val="1F1F1F"/>
                </a:solidFill>
                <a:latin typeface="Google Sans"/>
              </a:rPr>
              <a:t>grande capacidade de aprendizado</a:t>
            </a:r>
            <a:r>
              <a:rPr lang="pt-BR" dirty="0">
                <a:solidFill>
                  <a:srgbClr val="1F1F1F"/>
                </a:solidFill>
                <a:latin typeface="Google Sans"/>
              </a:rPr>
              <a:t>, em geral, precisam de uma </a:t>
            </a:r>
            <a:r>
              <a:rPr lang="pt-BR" b="1" i="1" dirty="0">
                <a:solidFill>
                  <a:srgbClr val="1F1F1F"/>
                </a:solidFill>
                <a:latin typeface="Google Sans"/>
              </a:rPr>
              <a:t>grande quantidade de dados </a:t>
            </a:r>
            <a:r>
              <a:rPr lang="pt-BR" dirty="0">
                <a:solidFill>
                  <a:srgbClr val="1F1F1F"/>
                </a:solidFill>
                <a:latin typeface="Google Sans"/>
              </a:rPr>
              <a:t>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
        <p:nvSpPr>
          <p:cNvPr id="4" name="CaixaDeTexto 3">
            <a:extLst>
              <a:ext uri="{FF2B5EF4-FFF2-40B4-BE49-F238E27FC236}">
                <a16:creationId xmlns:a16="http://schemas.microsoft.com/office/drawing/2014/main" id="{2BEF4C88-C5B3-E58E-F44E-9DFF2620B337}"/>
              </a:ext>
            </a:extLst>
          </p:cNvPr>
          <p:cNvSpPr txBox="1"/>
          <p:nvPr/>
        </p:nvSpPr>
        <p:spPr>
          <a:xfrm>
            <a:off x="4678169" y="3738623"/>
            <a:ext cx="2463411" cy="369332"/>
          </a:xfrm>
          <a:prstGeom prst="rect">
            <a:avLst/>
          </a:prstGeom>
          <a:noFill/>
        </p:spPr>
        <p:txBody>
          <a:bodyPr wrap="square" rtlCol="0">
            <a:spAutoFit/>
          </a:bodyPr>
          <a:lstStyle/>
          <a:p>
            <a:pPr algn="ctr"/>
            <a:r>
              <a:rPr lang="pt-BR" dirty="0"/>
              <a:t>Rede neural rasa</a:t>
            </a:r>
          </a:p>
        </p:txBody>
      </p:sp>
      <p:sp>
        <p:nvSpPr>
          <p:cNvPr id="5" name="CaixaDeTexto 4">
            <a:extLst>
              <a:ext uri="{FF2B5EF4-FFF2-40B4-BE49-F238E27FC236}">
                <a16:creationId xmlns:a16="http://schemas.microsoft.com/office/drawing/2014/main" id="{FB9C9FA5-E7D6-B62F-554F-265E6538CA38}"/>
              </a:ext>
            </a:extLst>
          </p:cNvPr>
          <p:cNvSpPr txBox="1"/>
          <p:nvPr/>
        </p:nvSpPr>
        <p:spPr>
          <a:xfrm>
            <a:off x="7978405" y="3716345"/>
            <a:ext cx="3964552" cy="369332"/>
          </a:xfrm>
          <a:prstGeom prst="rect">
            <a:avLst/>
          </a:prstGeom>
          <a:noFill/>
        </p:spPr>
        <p:txBody>
          <a:bodyPr wrap="square" rtlCol="0">
            <a:spAutoFit/>
          </a:bodyPr>
          <a:lstStyle/>
          <a:p>
            <a:pPr algn="ctr"/>
            <a:r>
              <a:rPr lang="pt-BR" dirty="0"/>
              <a:t>Rede neural profunda</a:t>
            </a:r>
          </a:p>
        </p:txBody>
      </p:sp>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57.1%</a:t>
            </a:r>
          </a:p>
          <a:p>
            <a:pPr lvl="1">
              <a:buFont typeface="Wingdings" panose="05000000000000000000" pitchFamily="2" charset="2"/>
              <a:buChar char="§"/>
            </a:pPr>
            <a:r>
              <a:rPr lang="pt-BR" b="1" dirty="0">
                <a:solidFill>
                  <a:srgbClr val="FF0000"/>
                </a:solidFill>
              </a:rPr>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7" y="1483112"/>
            <a:ext cx="5633603"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dirty="0"/>
              <a:t>Acurácia: 75.8%</a:t>
            </a:r>
          </a:p>
          <a:p>
            <a:pPr lvl="1">
              <a:buFont typeface="Wingdings" panose="05000000000000000000" pitchFamily="2" charset="2"/>
              <a:buChar char="§"/>
            </a:pPr>
            <a:r>
              <a:rPr lang="pt-BR" dirty="0"/>
              <a:t>Tamanho: 22.7 MB</a:t>
            </a:r>
          </a:p>
          <a:p>
            <a:r>
              <a:rPr lang="pt-BR" dirty="0"/>
              <a:t>Camadas: 48 convolucionais, 2 de </a:t>
            </a:r>
            <a:r>
              <a:rPr lang="pt-BR" i="1" dirty="0" err="1"/>
              <a:t>pooling</a:t>
            </a:r>
            <a:r>
              <a:rPr lang="pt-BR" dirty="0"/>
              <a:t> (agrupamento) e 1 densa.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483112"/>
            <a:ext cx="5794513" cy="5374888"/>
          </a:xfrm>
        </p:spPr>
        <p:txBody>
          <a:bodyPr>
            <a:normAutofit fontScale="92500" lnSpcReduction="10000"/>
          </a:bodyPr>
          <a:lstStyle/>
          <a:p>
            <a:pPr marL="0" indent="0">
              <a:buNone/>
            </a:pPr>
            <a:r>
              <a:rPr lang="pt-BR" b="1" dirty="0"/>
              <a:t>ResNet-50</a:t>
            </a:r>
            <a:r>
              <a:rPr lang="pt-BR" dirty="0"/>
              <a:t> (Microsoft - 2015)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buFont typeface="Wingdings" panose="05000000000000000000" pitchFamily="2" charset="2"/>
              <a:buChar char="§"/>
            </a:pPr>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a:t>
            </a:r>
            <a:r>
              <a:rPr lang="pt-BR" b="1" i="1" dirty="0"/>
              <a:t>um ano</a:t>
            </a:r>
            <a:r>
              <a:rPr lang="pt-BR" dirty="0"/>
              <a:t>, saímos de um modelo </a:t>
            </a:r>
            <a:r>
              <a:rPr lang="pt-BR" b="1" i="1" dirty="0"/>
              <a:t>extremamente grande </a:t>
            </a:r>
            <a:r>
              <a:rPr lang="pt-BR" dirty="0"/>
              <a:t>e que </a:t>
            </a:r>
            <a:r>
              <a:rPr lang="pt-BR" b="1" i="1" dirty="0"/>
              <a:t>requer muitos flops</a:t>
            </a:r>
            <a:r>
              <a:rPr lang="pt-BR" dirty="0"/>
              <a:t>, mas razoavelmente preciso para um modelo </a:t>
            </a:r>
            <a:r>
              <a:rPr lang="pt-BR" b="1" i="1" dirty="0">
                <a:solidFill>
                  <a:srgbClr val="00B050"/>
                </a:solidFill>
              </a:rPr>
              <a:t>23 vezes menor</a:t>
            </a:r>
            <a:r>
              <a:rPr lang="pt-BR" dirty="0"/>
              <a:t>, </a:t>
            </a:r>
            <a:r>
              <a:rPr lang="pt-BR" b="1" i="1" dirty="0">
                <a:solidFill>
                  <a:srgbClr val="00B050"/>
                </a:solidFill>
              </a:rPr>
              <a:t>mais preciso </a:t>
            </a:r>
            <a:r>
              <a:rPr lang="pt-BR" dirty="0"/>
              <a:t>e necessitando de </a:t>
            </a:r>
            <a:r>
              <a:rPr lang="pt-BR" b="1" i="1" dirty="0">
                <a:solidFill>
                  <a:srgbClr val="00B050"/>
                </a:solidFill>
              </a:rPr>
              <a:t>3 vezes menos 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28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Adequada para aplicações de visão computacional em </a:t>
            </a:r>
            <a:r>
              <a:rPr lang="pt-BR" b="1" i="1" dirty="0">
                <a:solidFill>
                  <a:srgbClr val="00B050"/>
                </a:solidFill>
              </a:rPr>
              <a:t>dispositivos móveis e embarcados</a:t>
            </a:r>
            <a:r>
              <a:rPr lang="pt-BR" dirty="0"/>
              <a:t> (</a:t>
            </a:r>
            <a:r>
              <a:rPr lang="pt-BR" i="1" dirty="0"/>
              <a:t>edgeML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5974915" y="1690688"/>
            <a:ext cx="6081250" cy="5167312"/>
          </a:xfrm>
        </p:spPr>
        <p:txBody>
          <a:bodyPr>
            <a:normAutofit/>
          </a:bodyPr>
          <a:lstStyle/>
          <a:p>
            <a:pPr marL="0" indent="0">
              <a:buNone/>
            </a:pPr>
            <a:r>
              <a:rPr lang="pt-BR" b="1" dirty="0"/>
              <a:t>MobileNetv1</a:t>
            </a:r>
            <a:r>
              <a:rPr lang="pt-BR" dirty="0"/>
              <a:t> (Google - 2015)</a:t>
            </a:r>
          </a:p>
          <a:p>
            <a:r>
              <a:rPr lang="pt-BR" dirty="0"/>
              <a:t>Usa camadas de </a:t>
            </a:r>
            <a:r>
              <a:rPr lang="pt-BR" b="1" i="1" dirty="0">
                <a:solidFill>
                  <a:srgbClr val="00B050"/>
                </a:solidFill>
              </a:rPr>
              <a:t>convolução separável em profundidade</a:t>
            </a:r>
            <a:r>
              <a:rPr lang="pt-BR" dirty="0"/>
              <a:t> em vez de convolução </a:t>
            </a:r>
            <a:r>
              <a:rPr lang="pt-BR" b="0" i="0" dirty="0">
                <a:solidFill>
                  <a:srgbClr val="374151"/>
                </a:solidFill>
                <a:effectLst/>
              </a:rPr>
              <a:t>tradicional</a:t>
            </a:r>
            <a:r>
              <a:rPr lang="pt-BR" dirty="0"/>
              <a:t>.</a:t>
            </a:r>
          </a:p>
          <a:p>
            <a:r>
              <a:rPr lang="pt-BR" b="1" i="1" dirty="0"/>
              <a:t>Divide</a:t>
            </a:r>
            <a:r>
              <a:rPr lang="pt-BR" dirty="0"/>
              <a:t> a convolução tradicional em </a:t>
            </a:r>
            <a:r>
              <a:rPr lang="pt-BR" b="1" i="1" dirty="0"/>
              <a:t>duas etapas</a:t>
            </a:r>
            <a:r>
              <a:rPr lang="pt-BR" dirty="0"/>
              <a:t>: uma </a:t>
            </a:r>
            <a:r>
              <a:rPr lang="pt-BR" b="1" i="1" dirty="0">
                <a:solidFill>
                  <a:srgbClr val="00B050"/>
                </a:solidFill>
              </a:rPr>
              <a:t>convolução em profundidade</a:t>
            </a:r>
            <a:r>
              <a:rPr lang="pt-BR" dirty="0"/>
              <a:t> (que lida com canais) seguida de uma </a:t>
            </a:r>
            <a:r>
              <a:rPr lang="pt-BR" b="1" i="1" dirty="0">
                <a:solidFill>
                  <a:srgbClr val="00B050"/>
                </a:solidFill>
              </a:rPr>
              <a:t>convolução em ponto </a:t>
            </a:r>
            <a:r>
              <a:rPr lang="pt-BR" dirty="0"/>
              <a:t>(que lida com pixels individuais). </a:t>
            </a:r>
          </a:p>
          <a:p>
            <a:r>
              <a:rPr lang="pt-BR" dirty="0"/>
              <a:t>Isso </a:t>
            </a:r>
            <a:r>
              <a:rPr lang="pt-BR" b="1" i="1" dirty="0">
                <a:solidFill>
                  <a:srgbClr val="00B050"/>
                </a:solidFill>
              </a:rPr>
              <a:t>reduz</a:t>
            </a:r>
            <a:r>
              <a:rPr lang="pt-BR" dirty="0"/>
              <a:t> drasticamente o </a:t>
            </a:r>
            <a:r>
              <a:rPr lang="pt-BR" b="1" i="1" dirty="0">
                <a:solidFill>
                  <a:srgbClr val="00B050"/>
                </a:solidFill>
              </a:rPr>
              <a:t>tamanho do modelo</a:t>
            </a:r>
            <a:r>
              <a:rPr lang="pt-BR" dirty="0"/>
              <a:t>, a </a:t>
            </a:r>
            <a:r>
              <a:rPr lang="pt-BR" b="1" i="1" dirty="0">
                <a:solidFill>
                  <a:srgbClr val="00B050"/>
                </a:solidFill>
              </a:rPr>
              <a:t>quantidade de cálculos</a:t>
            </a:r>
            <a:r>
              <a:rPr lang="pt-BR" dirty="0"/>
              <a:t> e </a:t>
            </a:r>
            <a:r>
              <a:rPr lang="pt-BR" b="1" i="1" dirty="0">
                <a:solidFill>
                  <a:srgbClr val="00B050"/>
                </a:solidFill>
              </a:rPr>
              <a:t>melhora sua eficiência computacional</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670997"/>
            <a:ext cx="5699931" cy="47156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70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644306" y="5780782"/>
            <a:ext cx="527271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 com recursos restritos.</a:t>
            </a:r>
          </a:p>
        </p:txBody>
      </p:sp>
    </p:spTree>
    <p:extLst>
      <p:ext uri="{BB962C8B-B14F-4D97-AF65-F5344CB8AC3E}">
        <p14:creationId xmlns:p14="http://schemas.microsoft.com/office/powerpoint/2010/main" val="3545223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a:bodyPr>
          <a:lstStyle/>
          <a:p>
            <a:pPr marL="0" indent="0">
              <a:buNone/>
            </a:pPr>
            <a:r>
              <a:rPr lang="pt-BR" b="1" dirty="0">
                <a:solidFill>
                  <a:srgbClr val="00B050"/>
                </a:solidFill>
              </a:rPr>
              <a:t>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6905060" y="4006294"/>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442963" y="4618294"/>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130256" y="4006294"/>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Espaço Reservado para Conteúdo 2">
            <a:extLst>
              <a:ext uri="{FF2B5EF4-FFF2-40B4-BE49-F238E27FC236}">
                <a16:creationId xmlns:a16="http://schemas.microsoft.com/office/drawing/2014/main" id="{B64F794D-DCC6-F6A6-DE8A-86BF22573396}"/>
              </a:ext>
            </a:extLst>
          </p:cNvPr>
          <p:cNvSpPr txBox="1">
            <a:spLocks/>
          </p:cNvSpPr>
          <p:nvPr/>
        </p:nvSpPr>
        <p:spPr>
          <a:xfrm>
            <a:off x="6290724" y="1791222"/>
            <a:ext cx="5626292" cy="438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Os modelos até este ponto ainda eram muito grandes para dispositivos </a:t>
            </a:r>
            <a:r>
              <a:rPr lang="pt-BR" dirty="0" err="1"/>
              <a:t>IoT</a:t>
            </a:r>
            <a:r>
              <a:rPr lang="pt-BR" dirty="0"/>
              <a:t> com recursos restritos.</a:t>
            </a:r>
          </a:p>
          <a:p>
            <a:endParaRPr lang="pt-BR" dirty="0"/>
          </a:p>
        </p:txBody>
      </p:sp>
    </p:spTree>
    <p:extLst>
      <p:ext uri="{BB962C8B-B14F-4D97-AF65-F5344CB8AC3E}">
        <p14:creationId xmlns:p14="http://schemas.microsoft.com/office/powerpoint/2010/main" val="97178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a:t>
            </a:r>
            <a:r>
              <a:rPr lang="pt-BR" b="1" i="1" dirty="0"/>
              <a:t>classificação de imagens</a:t>
            </a:r>
            <a:r>
              <a:rPr lang="pt-BR" dirty="0"/>
              <a:t>.</a:t>
            </a:r>
          </a:p>
          <a:p>
            <a:r>
              <a:rPr lang="pt-BR" dirty="0"/>
              <a:t>Se tivermos uma base de dados com imagens de gatos e cachorros, podemos </a:t>
            </a:r>
            <a:r>
              <a:rPr lang="pt-BR" b="1" i="1" dirty="0"/>
              <a:t>treinar uma rede neural profunda para identificá-los </a:t>
            </a:r>
            <a:r>
              <a:rPr lang="pt-BR" dirty="0"/>
              <a:t>em imagens.</a:t>
            </a:r>
          </a:p>
          <a:p>
            <a:r>
              <a:rPr lang="pt-BR" dirty="0"/>
              <a:t>O </a:t>
            </a:r>
            <a:r>
              <a:rPr lang="pt-BR" b="1" i="1" dirty="0">
                <a:solidFill>
                  <a:srgbClr val="00B050"/>
                </a:solidFill>
              </a:rPr>
              <a:t>objetivo</a:t>
            </a:r>
            <a:r>
              <a:rPr lang="pt-BR" dirty="0"/>
              <a:t> é obter um </a:t>
            </a:r>
            <a:r>
              <a:rPr lang="pt-BR" b="1" i="1" dirty="0">
                <a:solidFill>
                  <a:srgbClr val="00B050"/>
                </a:solidFill>
              </a:rPr>
              <a:t>modelo que generalize</a:t>
            </a:r>
            <a:r>
              <a:rPr lang="pt-BR" dirty="0"/>
              <a:t>, ou seja, que identifique gatos ou cachorros não vistos durante o treinamento.</a:t>
            </a:r>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048469" y="2179528"/>
            <a:ext cx="7057394" cy="4678471"/>
          </a:xfrm>
        </p:spPr>
        <p:txBody>
          <a:bodyPr>
            <a:normAutofit/>
          </a:bodyPr>
          <a:lstStyle/>
          <a:p>
            <a:r>
              <a:rPr lang="pt-BR" dirty="0"/>
              <a:t>Nitidamente, mesmo os menores modelos, não cabem em dispositivos tinyML (IoT).</a:t>
            </a:r>
          </a:p>
          <a:p>
            <a:r>
              <a:rPr lang="pt-BR" dirty="0"/>
              <a:t>Portanto, surge a pergunta:</a:t>
            </a:r>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65128" y="2089382"/>
            <a:ext cx="2804470" cy="2832355"/>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aixaDeTexto 4">
            <a:extLst>
              <a:ext uri="{FF2B5EF4-FFF2-40B4-BE49-F238E27FC236}">
                <a16:creationId xmlns:a16="http://schemas.microsoft.com/office/drawing/2014/main" id="{69E50853-830C-FDFB-809B-802DB1C6043A}"/>
              </a:ext>
            </a:extLst>
          </p:cNvPr>
          <p:cNvSpPr txBox="1"/>
          <p:nvPr/>
        </p:nvSpPr>
        <p:spPr>
          <a:xfrm>
            <a:off x="650310" y="5105038"/>
            <a:ext cx="11174260" cy="1569660"/>
          </a:xfrm>
          <a:prstGeom prst="rect">
            <a:avLst/>
          </a:prstGeom>
          <a:noFill/>
        </p:spPr>
        <p:txBody>
          <a:bodyPr wrap="square">
            <a:spAutoFit/>
          </a:bodyPr>
          <a:lstStyle/>
          <a:p>
            <a:pPr algn="ctr"/>
            <a:r>
              <a:rPr lang="pt-BR" sz="3200" dirty="0"/>
              <a:t>Como podemos </a:t>
            </a:r>
            <a:r>
              <a:rPr lang="pt-BR" sz="3200" b="1" i="1" dirty="0">
                <a:solidFill>
                  <a:srgbClr val="00B050"/>
                </a:solidFill>
              </a:rPr>
              <a:t>reduzir ainda mais </a:t>
            </a:r>
            <a:r>
              <a:rPr lang="pt-BR" sz="3200" dirty="0"/>
              <a:t>esses modelos para que </a:t>
            </a:r>
            <a:r>
              <a:rPr lang="pt-BR" sz="3200" b="1" i="1" dirty="0">
                <a:solidFill>
                  <a:srgbClr val="00B050"/>
                </a:solidFill>
              </a:rPr>
              <a:t>caibam na memória </a:t>
            </a:r>
            <a:r>
              <a:rPr lang="pt-BR" sz="3200" dirty="0"/>
              <a:t>destes dispositivos, </a:t>
            </a:r>
            <a:r>
              <a:rPr lang="pt-BR" sz="3200" b="1" i="1" dirty="0">
                <a:solidFill>
                  <a:srgbClr val="00B050"/>
                </a:solidFill>
              </a:rPr>
              <a:t>possam ser executados </a:t>
            </a:r>
            <a:r>
              <a:rPr lang="pt-BR" sz="3200" dirty="0"/>
              <a:t>por eles e </a:t>
            </a:r>
            <a:r>
              <a:rPr lang="pt-BR" sz="3200" b="1" i="1" dirty="0">
                <a:solidFill>
                  <a:srgbClr val="00B050"/>
                </a:solidFill>
              </a:rPr>
              <a:t>consumam pouca energia</a:t>
            </a:r>
            <a:r>
              <a:rPr lang="pt-BR" sz="3200" dirty="0"/>
              <a:t>?</a:t>
            </a:r>
          </a:p>
        </p:txBody>
      </p:sp>
    </p:spTree>
    <p:extLst>
      <p:ext uri="{BB962C8B-B14F-4D97-AF65-F5344CB8AC3E}">
        <p14:creationId xmlns:p14="http://schemas.microsoft.com/office/powerpoint/2010/main" val="970591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tinyML?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972833" y="2842591"/>
            <a:ext cx="6964471" cy="2330658"/>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 tamanho dos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b="1" i="1" dirty="0">
                <a:solidFill>
                  <a:srgbClr val="00B050"/>
                </a:solidFill>
              </a:rPr>
              <a:t>Remove conexões </a:t>
            </a:r>
            <a:r>
              <a:rPr lang="pt-BR" dirty="0"/>
              <a:t>para </a:t>
            </a:r>
            <a:r>
              <a:rPr lang="pt-BR" b="1" i="1" dirty="0">
                <a:solidFill>
                  <a:srgbClr val="00B050"/>
                </a:solidFill>
              </a:rPr>
              <a:t>reduzir</a:t>
            </a:r>
            <a:r>
              <a:rPr lang="pt-BR" dirty="0"/>
              <a:t> a quantidade de </a:t>
            </a:r>
            <a:r>
              <a:rPr lang="pt-BR" b="1" i="1" dirty="0">
                <a:solidFill>
                  <a:srgbClr val="00B050"/>
                </a:solidFill>
              </a:rPr>
              <a:t>cálculos</a:t>
            </a:r>
            <a:r>
              <a:rPr lang="pt-BR" dirty="0"/>
              <a:t> necessários (i.e., reduz a demanda computacional), e diminuir o </a:t>
            </a:r>
            <a:r>
              <a:rPr lang="pt-BR" b="1" i="1" dirty="0">
                <a:solidFill>
                  <a:srgbClr val="00B050"/>
                </a:solidFill>
              </a:rPr>
              <a:t>tamanho do modelo</a:t>
            </a:r>
            <a:r>
              <a:rPr lang="pt-BR" dirty="0"/>
              <a:t>.</a:t>
            </a:r>
          </a:p>
          <a:p>
            <a:r>
              <a:rPr lang="pt-BR" dirty="0"/>
              <a:t>Técnica aplicada após o treinamento.</a:t>
            </a:r>
          </a:p>
          <a:p>
            <a:r>
              <a:rPr lang="pt-BR" b="0" i="0" dirty="0">
                <a:effectLst/>
              </a:rPr>
              <a:t>Essa remoção pode ser baseada em critérios como, por exemplo, a </a:t>
            </a:r>
            <a:r>
              <a:rPr lang="pt-BR" b="1" i="1" dirty="0">
                <a:solidFill>
                  <a:srgbClr val="00B050"/>
                </a:solidFill>
                <a:effectLst/>
              </a:rPr>
              <a:t>magnitude dos pesos</a:t>
            </a:r>
            <a:r>
              <a:rPr lang="pt-BR" b="0" i="0" dirty="0">
                <a:effectLst/>
              </a:rPr>
              <a:t>.</a:t>
            </a:r>
          </a:p>
          <a:p>
            <a:pPr lvl="1">
              <a:buFont typeface="Wingdings" panose="05000000000000000000" pitchFamily="2" charset="2"/>
              <a:buChar char="§"/>
            </a:pPr>
            <a:r>
              <a:rPr lang="pt-BR" b="1" i="1" dirty="0">
                <a:solidFill>
                  <a:srgbClr val="00B050"/>
                </a:solidFill>
              </a:rPr>
              <a:t>P</a:t>
            </a:r>
            <a:r>
              <a:rPr lang="pt-BR" b="1" i="1" dirty="0">
                <a:solidFill>
                  <a:srgbClr val="00B050"/>
                </a:solidFill>
                <a:effectLst/>
              </a:rPr>
              <a:t>esos com magnitudes próximas de zero são removidos </a:t>
            </a:r>
            <a:r>
              <a:rPr lang="pt-BR" b="0" i="0" dirty="0">
                <a:effectLst/>
              </a:rPr>
              <a:t>do modelo pois podem não interferir drasticamente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309360" y="1825625"/>
            <a:ext cx="5714953" cy="5032800"/>
          </a:xfrm>
        </p:spPr>
        <p:txBody>
          <a:bodyPr>
            <a:normAutofit fontScale="92500" lnSpcReduction="20000"/>
          </a:bodyPr>
          <a:lstStyle/>
          <a:p>
            <a:r>
              <a:rPr lang="pt-BR" dirty="0"/>
              <a:t>Podemos também ser capazes de </a:t>
            </a:r>
            <a:r>
              <a:rPr lang="pt-BR" b="1" i="1" dirty="0">
                <a:solidFill>
                  <a:srgbClr val="00B050"/>
                </a:solidFill>
              </a:rPr>
              <a:t>remover neurônios completamente</a:t>
            </a:r>
            <a:r>
              <a:rPr lang="pt-BR" dirty="0"/>
              <a:t>.</a:t>
            </a:r>
          </a:p>
          <a:p>
            <a:r>
              <a:rPr lang="pt-BR" dirty="0"/>
              <a:t>O modelo final </a:t>
            </a:r>
            <a:r>
              <a:rPr lang="pt-BR" b="1" i="1" dirty="0">
                <a:solidFill>
                  <a:srgbClr val="00B050"/>
                </a:solidFill>
              </a:rPr>
              <a:t>pode</a:t>
            </a:r>
            <a:r>
              <a:rPr lang="pt-BR" dirty="0"/>
              <a:t>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 </a:t>
            </a:r>
            <a:r>
              <a:rPr lang="pt-BR" b="0" i="0">
                <a:effectLst/>
              </a:rPr>
              <a:t>a </a:t>
            </a:r>
            <a:r>
              <a:rPr lang="pt-BR" b="1" i="1">
                <a:effectLst/>
              </a:rPr>
              <a:t>mitigar problemas </a:t>
            </a:r>
            <a:r>
              <a:rPr lang="pt-BR" b="1" i="1" dirty="0">
                <a:effectLst/>
              </a:rPr>
              <a:t>de sobreajuste</a:t>
            </a:r>
            <a:r>
              <a:rPr lang="pt-BR" b="0" i="0" dirty="0">
                <a:effectLst/>
              </a:rPr>
              <a:t>, melhorando a generalização do modelo.</a:t>
            </a:r>
          </a:p>
          <a:p>
            <a:pPr lvl="1">
              <a:buFont typeface="Wingdings" panose="05000000000000000000" pitchFamily="2" charset="2"/>
              <a:buChar char="§"/>
            </a:pPr>
            <a:r>
              <a:rPr lang="pt-BR" b="0" i="0" dirty="0">
                <a:effectLst/>
              </a:rPr>
              <a:t>Modelos complexos tendem a </a:t>
            </a:r>
            <a:r>
              <a:rPr lang="pt-BR" b="0" i="0" dirty="0" err="1">
                <a:effectLst/>
              </a:rPr>
              <a:t>sobreajustar</a:t>
            </a:r>
            <a:r>
              <a:rPr lang="pt-BR" b="0" i="0" dirty="0">
                <a:effectLst/>
              </a:rPr>
              <a:t>.</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2189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a:t>
            </a:r>
            <a:r>
              <a:rPr lang="pt-BR" b="1" i="1" dirty="0"/>
              <a:t>não têm hardware sofisticado </a:t>
            </a:r>
            <a:r>
              <a:rPr lang="pt-BR" dirty="0"/>
              <a:t>(e.g., FPU) e realizam apenas </a:t>
            </a:r>
            <a:r>
              <a:rPr lang="pt-BR" b="1" i="1" dirty="0"/>
              <a:t>operações simples</a:t>
            </a:r>
            <a:r>
              <a:rPr lang="pt-BR" dirty="0"/>
              <a:t>.</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a:t>
            </a:r>
            <a:r>
              <a:rPr lang="pt-BR" b="1" i="1" dirty="0">
                <a:solidFill>
                  <a:srgbClr val="00B050"/>
                </a:solidFill>
              </a:rPr>
              <a:t>dividir o intervalo de variação de um número em um conjunto discreto de valores</a:t>
            </a:r>
            <a:r>
              <a:rPr lang="pt-BR" dirty="0">
                <a:solidFill>
                  <a:schemeClr val="tx1"/>
                </a:solidFill>
              </a:rPr>
              <a:t>.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a:t>
                </a:r>
                <a:r>
                  <a:rPr lang="pt-BR" b="1" i="1" dirty="0">
                    <a:solidFill>
                      <a:srgbClr val="00B050"/>
                    </a:solidFill>
                  </a:rPr>
                  <a:t>quantização</a:t>
                </a:r>
                <a:r>
                  <a:rPr lang="pt-BR" dirty="0">
                    <a:solidFill>
                      <a:schemeClr val="tx1"/>
                    </a:solidFill>
                  </a:rPr>
                  <a:t> transforma uma número com um </a:t>
                </a:r>
                <a:r>
                  <a:rPr lang="pt-BR" b="1" i="1" dirty="0">
                    <a:solidFill>
                      <a:srgbClr val="00B050"/>
                    </a:solidFill>
                  </a:rPr>
                  <a:t>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a:t>
                </a:r>
                <a:r>
                  <a:rPr lang="pt-BR" b="1" i="1" dirty="0">
                    <a:solidFill>
                      <a:srgbClr val="00B050"/>
                    </a:solidFill>
                  </a:rPr>
                  <a:t>pode</a:t>
                </a:r>
                <a:r>
                  <a:rPr lang="pt-BR" b="1" i="1" dirty="0">
                    <a:solidFill>
                      <a:srgbClr val="00B050"/>
                    </a:solidFill>
                    <a:effectLst/>
                  </a:rPr>
                  <a:t> reduzir o desempenho do modelo</a:t>
                </a:r>
                <a:r>
                  <a:rPr lang="pt-BR" b="0" i="0" dirty="0">
                    <a:solidFill>
                      <a:schemeClr val="tx1"/>
                    </a:solidFill>
                    <a:effectLst/>
                  </a:rPr>
                  <a:t>, mas, em muitos casos, ela </a:t>
                </a:r>
                <a:r>
                  <a:rPr lang="pt-BR" b="1" i="1" dirty="0">
                    <a:solidFill>
                      <a:srgbClr val="00B050"/>
                    </a:solidFill>
                    <a:effectLst/>
                  </a:rPr>
                  <a:t>não é significativa </a:t>
                </a:r>
                <a:r>
                  <a:rPr lang="pt-BR" b="0" i="0" dirty="0">
                    <a:solidFill>
                      <a:schemeClr val="tx1"/>
                    </a:solidFill>
                    <a:effectLst/>
                  </a:rPr>
                  <a:t>e </a:t>
                </a:r>
                <a:r>
                  <a:rPr lang="pt-BR" b="1" i="1" dirty="0">
                    <a:solidFill>
                      <a:srgbClr val="00B050"/>
                    </a:solidFill>
                    <a:effectLst/>
                  </a:rPr>
                  <a:t>pode ser tolerada</a:t>
                </a:r>
                <a:r>
                  <a:rPr lang="pt-BR" b="0" i="0" dirty="0">
                    <a:solidFill>
                      <a:schemeClr val="tx1"/>
                    </a:solidFill>
                    <a:effectLst/>
                  </a:rPr>
                  <a:t> quando desejamos utilizar dispositivos tinyML.</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3"/>
                <a:stretch>
                  <a:fillRect l="-1689" t="-2663" r="-2533"/>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4"/>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r>
              <a:rPr lang="pt-BR" dirty="0"/>
              <a:t> ou compartilhamento de pesos</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5573203" y="1825624"/>
            <a:ext cx="6470505" cy="5032376"/>
          </a:xfrm>
        </p:spPr>
        <p:txBody>
          <a:bodyPr>
            <a:normAutofit/>
          </a:bodyPr>
          <a:lstStyle/>
          <a:p>
            <a:r>
              <a:rPr lang="pt-BR" dirty="0"/>
              <a:t>O </a:t>
            </a:r>
            <a:r>
              <a:rPr lang="pt-BR" i="1" dirty="0"/>
              <a:t>clustering</a:t>
            </a:r>
            <a:r>
              <a:rPr lang="pt-BR" dirty="0"/>
              <a:t> de pesos reduz o </a:t>
            </a:r>
            <a:r>
              <a:rPr lang="pt-BR" b="1" i="1" dirty="0"/>
              <a:t>tamanho de armazenamento e de transferência através da rede </a:t>
            </a:r>
            <a:r>
              <a:rPr lang="pt-BR" dirty="0"/>
              <a:t>de modelos de ML.</a:t>
            </a:r>
          </a:p>
          <a:p>
            <a:r>
              <a:rPr lang="pt-BR" dirty="0"/>
              <a:t>O </a:t>
            </a:r>
            <a:r>
              <a:rPr lang="pt-BR" i="1" dirty="0"/>
              <a:t>clustering</a:t>
            </a:r>
            <a:r>
              <a:rPr lang="pt-BR" dirty="0"/>
              <a:t> reduz o tamanho do modelo substituindo </a:t>
            </a:r>
            <a:r>
              <a:rPr lang="pt-BR" b="1" i="1" dirty="0">
                <a:solidFill>
                  <a:srgbClr val="00B050"/>
                </a:solidFill>
              </a:rPr>
              <a:t>pesos semelhantes em uma camada por um mesmo valor </a:t>
            </a:r>
            <a:r>
              <a:rPr lang="pt-BR" dirty="0"/>
              <a:t>(i.e., o centroide mais próximo).</a:t>
            </a:r>
          </a:p>
          <a:p>
            <a:r>
              <a:rPr lang="pt-BR" dirty="0"/>
              <a:t>Assim, 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a:t>
            </a:r>
          </a:p>
        </p:txBody>
      </p:sp>
      <p:pic>
        <p:nvPicPr>
          <p:cNvPr id="10" name="Imagem 9">
            <a:extLst>
              <a:ext uri="{FF2B5EF4-FFF2-40B4-BE49-F238E27FC236}">
                <a16:creationId xmlns:a16="http://schemas.microsoft.com/office/drawing/2014/main" id="{CF024A41-1297-C625-20C0-6D8E89185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92" y="2205843"/>
            <a:ext cx="5342207" cy="3393945"/>
          </a:xfrm>
          <a:prstGeom prst="rect">
            <a:avLst/>
          </a:prstGeom>
        </p:spPr>
      </p:pic>
    </p:spTree>
    <p:extLst>
      <p:ext uri="{BB962C8B-B14F-4D97-AF65-F5344CB8AC3E}">
        <p14:creationId xmlns:p14="http://schemas.microsoft.com/office/powerpoint/2010/main" val="841961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r>
              <a:rPr lang="pt-BR" dirty="0"/>
              <a:t> ou compartilhamento de pesos</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6246891" y="1825624"/>
            <a:ext cx="5821284" cy="5032376"/>
          </a:xfrm>
        </p:spPr>
        <p:txBody>
          <a:bodyPr>
            <a:normAutofit/>
          </a:bodyPr>
          <a:lstStyle/>
          <a:p>
            <a:r>
              <a:rPr lang="pt-BR" dirty="0"/>
              <a:t>Mesmo que armazenássemos na matriz os centroides de cada peso (i.e., 16 </a:t>
            </a:r>
            <a:r>
              <a:rPr lang="pt-BR" i="1" dirty="0" err="1"/>
              <a:t>floats</a:t>
            </a:r>
            <a:r>
              <a:rPr lang="pt-BR" dirty="0"/>
              <a:t>) ao invés dos índices, ferramentas de compactação, como o </a:t>
            </a:r>
            <a:r>
              <a:rPr lang="pt-BR" i="1" dirty="0"/>
              <a:t>zip</a:t>
            </a:r>
            <a:r>
              <a:rPr lang="pt-BR" dirty="0"/>
              <a:t>, podem aproveitar a redundância nos dados para obter maior compactação.</a:t>
            </a:r>
          </a:p>
        </p:txBody>
      </p:sp>
      <p:pic>
        <p:nvPicPr>
          <p:cNvPr id="5" name="Imagem 4">
            <a:extLst>
              <a:ext uri="{FF2B5EF4-FFF2-40B4-BE49-F238E27FC236}">
                <a16:creationId xmlns:a16="http://schemas.microsoft.com/office/drawing/2014/main" id="{B99AC3EE-B3F0-0653-5A68-B220E7C68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77" y="2205277"/>
            <a:ext cx="5458505" cy="3548894"/>
          </a:xfrm>
          <a:prstGeom prst="rect">
            <a:avLst/>
          </a:prstGeom>
        </p:spPr>
      </p:pic>
    </p:spTree>
    <p:extLst>
      <p:ext uri="{BB962C8B-B14F-4D97-AF65-F5344CB8AC3E}">
        <p14:creationId xmlns:p14="http://schemas.microsoft.com/office/powerpoint/2010/main" val="789638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r>
              <a:rPr lang="pt-BR" dirty="0"/>
              <a:t> ou compartilhamento de pesos</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6743699" y="1825624"/>
            <a:ext cx="5324475" cy="5032376"/>
          </a:xfrm>
        </p:spPr>
        <p:txBody>
          <a:bodyPr>
            <a:normAutofit/>
          </a:bodyPr>
          <a:lstStyle/>
          <a:p>
            <a:r>
              <a:rPr lang="pt-BR" dirty="0"/>
              <a:t>A tabela ao lado mostra alguns resultados de </a:t>
            </a:r>
            <a:r>
              <a:rPr lang="pt-BR" i="1" dirty="0"/>
              <a:t>clustering</a:t>
            </a:r>
            <a:r>
              <a:rPr lang="pt-BR" dirty="0"/>
              <a:t>.</a:t>
            </a:r>
          </a:p>
          <a:p>
            <a:r>
              <a:rPr lang="pt-BR" dirty="0"/>
              <a:t>Notem que os tamanhos são reduzidos, mas que há uma redução na acurácia.</a:t>
            </a:r>
          </a:p>
        </p:txBody>
      </p:sp>
      <p:pic>
        <p:nvPicPr>
          <p:cNvPr id="18" name="Picture 2">
            <a:extLst>
              <a:ext uri="{FF2B5EF4-FFF2-40B4-BE49-F238E27FC236}">
                <a16:creationId xmlns:a16="http://schemas.microsoft.com/office/drawing/2014/main" id="{FD34102F-844C-05BA-D8AC-406A8425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0" y="2362199"/>
            <a:ext cx="6708500" cy="3303587"/>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21219473-CF9A-F62F-EFA8-87B3ED0D958A}"/>
              </a:ext>
            </a:extLst>
          </p:cNvPr>
          <p:cNvSpPr/>
          <p:nvPr/>
        </p:nvSpPr>
        <p:spPr>
          <a:xfrm rot="10800000">
            <a:off x="3609975" y="5676897"/>
            <a:ext cx="209550" cy="2667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20" name="Seta: para Baixo 19">
            <a:extLst>
              <a:ext uri="{FF2B5EF4-FFF2-40B4-BE49-F238E27FC236}">
                <a16:creationId xmlns:a16="http://schemas.microsoft.com/office/drawing/2014/main" id="{889F1A4B-A8AF-8CBA-E598-AA59681D47BC}"/>
              </a:ext>
            </a:extLst>
          </p:cNvPr>
          <p:cNvSpPr/>
          <p:nvPr/>
        </p:nvSpPr>
        <p:spPr>
          <a:xfrm rot="10800000">
            <a:off x="6210300" y="5676898"/>
            <a:ext cx="209550" cy="2667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3821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a:t>
            </a:r>
            <a:r>
              <a:rPr lang="pt-BR" b="1" i="1" dirty="0">
                <a:solidFill>
                  <a:srgbClr val="00B050"/>
                </a:solidFill>
              </a:rPr>
              <a:t>inspirados</a:t>
            </a:r>
            <a:r>
              <a:rPr lang="pt-BR" b="1" i="1" dirty="0"/>
              <a:t>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r>
              <a:rPr lang="pt-BR" b="0" i="1" dirty="0">
                <a:effectLst/>
              </a:rPr>
              <a:t> ou </a:t>
            </a:r>
            <a:r>
              <a:rPr lang="pt-BR" b="0" dirty="0">
                <a:effectLst/>
              </a:rPr>
              <a:t>destilação de conhecimento</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1065" y="1825625"/>
            <a:ext cx="6848060" cy="5032375"/>
          </a:xfrm>
        </p:spPr>
        <p:txBody>
          <a:bodyPr>
            <a:normAutofit lnSpcReduction="10000"/>
          </a:bodyPr>
          <a:lstStyle/>
          <a:p>
            <a:pPr algn="l"/>
            <a:r>
              <a:rPr lang="pt-BR" dirty="0"/>
              <a:t>É </a:t>
            </a:r>
            <a:r>
              <a:rPr lang="pt-BR" b="0" i="0" dirty="0">
                <a:effectLst/>
              </a:rPr>
              <a:t>técnica de treinamento de modelos de ML em que um </a:t>
            </a:r>
            <a:r>
              <a:rPr lang="pt-BR" b="1" i="1" dirty="0">
                <a:solidFill>
                  <a:srgbClr val="00B050"/>
                </a:solidFill>
                <a:effectLst/>
              </a:rPr>
              <a:t>modelo maior e mais complexo</a:t>
            </a:r>
            <a:r>
              <a:rPr lang="pt-BR" b="0" i="0" dirty="0">
                <a:effectLst/>
              </a:rPr>
              <a:t>, conhecido como “</a:t>
            </a:r>
            <a:r>
              <a:rPr lang="pt-BR" b="1" i="1" dirty="0">
                <a:solidFill>
                  <a:srgbClr val="00B050"/>
                </a:solidFill>
                <a:effectLst/>
              </a:rPr>
              <a:t>professor</a:t>
            </a:r>
            <a:r>
              <a:rPr lang="pt-BR" b="0" i="0" dirty="0">
                <a:effectLst/>
              </a:rPr>
              <a:t>", é usado para </a:t>
            </a:r>
            <a:r>
              <a:rPr lang="pt-BR" b="1" i="1" dirty="0">
                <a:solidFill>
                  <a:srgbClr val="00B050"/>
                </a:solidFill>
                <a:effectLst/>
              </a:rPr>
              <a:t>ensinar</a:t>
            </a:r>
            <a:r>
              <a:rPr lang="pt-BR" b="0" i="0" dirty="0">
                <a:effectLst/>
              </a:rPr>
              <a:t> (treinar) um </a:t>
            </a:r>
            <a:r>
              <a:rPr lang="pt-BR" b="1" i="1" dirty="0">
                <a:solidFill>
                  <a:srgbClr val="00B050"/>
                </a:solidFill>
                <a:effectLst/>
              </a:rPr>
              <a:t>modelo menor e mais simples</a:t>
            </a:r>
            <a:r>
              <a:rPr lang="pt-BR" b="0" i="0" dirty="0">
                <a:effectLst/>
              </a:rPr>
              <a:t>, conhecido como "</a:t>
            </a:r>
            <a:r>
              <a:rPr lang="pt-BR" b="1" i="1" dirty="0">
                <a:solidFill>
                  <a:srgbClr val="00B050"/>
                </a:solidFill>
                <a:effectLst/>
              </a:rPr>
              <a:t>aluno</a:t>
            </a:r>
            <a:r>
              <a:rPr lang="pt-BR" b="0" i="0" dirty="0">
                <a:effectLst/>
              </a:rPr>
              <a:t>".</a:t>
            </a:r>
          </a:p>
          <a:p>
            <a:pPr algn="l"/>
            <a:r>
              <a:rPr lang="pt-BR" b="0" i="0" dirty="0">
                <a:effectLst/>
              </a:rPr>
              <a:t>O objetivo é transferir o conhecimento ou a "</a:t>
            </a:r>
            <a:r>
              <a:rPr lang="pt-BR" b="1" i="1" dirty="0">
                <a:solidFill>
                  <a:srgbClr val="00B050"/>
                </a:solidFill>
                <a:effectLst/>
              </a:rPr>
              <a:t>sabedoria</a:t>
            </a:r>
            <a:r>
              <a:rPr lang="pt-BR" b="0" i="0" dirty="0">
                <a:effectLst/>
              </a:rPr>
              <a:t>"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a:t>
            </a:r>
            <a:r>
              <a:rPr lang="pt-BR" b="1" i="1" dirty="0">
                <a:solidFill>
                  <a:srgbClr val="00B050"/>
                </a:solidFill>
                <a:effectLst/>
              </a:rPr>
              <a:t>obter desempenho comparável ou até mesmo melhor</a:t>
            </a:r>
            <a:r>
              <a:rPr lang="pt-BR" b="0" i="0" dirty="0">
                <a:effectLst/>
              </a:rPr>
              <a:t> do que o do </a:t>
            </a:r>
            <a:r>
              <a:rPr lang="pt-BR" b="1" i="1" dirty="0"/>
              <a:t>professor</a:t>
            </a:r>
            <a:r>
              <a:rPr lang="pt-BR" b="0" i="0" dirty="0">
                <a:effectLst/>
              </a:rPr>
              <a:t>, mas com </a:t>
            </a:r>
            <a:r>
              <a:rPr lang="pt-BR" b="1" i="1" dirty="0">
                <a:solidFill>
                  <a:srgbClr val="00B050"/>
                </a:solidFill>
                <a:effectLst/>
              </a:rPr>
              <a:t>menor complexidade</a:t>
            </a:r>
            <a:r>
              <a:rPr lang="pt-BR" b="0" i="0" dirty="0">
                <a:effectLst/>
              </a:rPr>
              <a:t>.</a:t>
            </a:r>
          </a:p>
          <a:p>
            <a:pPr algn="l"/>
            <a:r>
              <a:rPr lang="pt-BR" dirty="0"/>
              <a:t>Em outras palavras, queremos que o aluno aprenda a </a:t>
            </a:r>
            <a:r>
              <a:rPr lang="pt-BR" b="1" i="1" dirty="0">
                <a:solidFill>
                  <a:srgbClr val="00B0F0"/>
                </a:solidFill>
              </a:rPr>
              <a:t>generalizar</a:t>
            </a:r>
            <a:r>
              <a:rPr lang="pt-BR" dirty="0"/>
              <a:t> como o professor.</a:t>
            </a:r>
            <a:endParaRPr lang="pt-BR" b="0" i="0" dirty="0">
              <a:effectLst/>
            </a:endParaRP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02" y="2113213"/>
            <a:ext cx="4591879" cy="2498017"/>
          </a:xfrm>
          <a:prstGeom prst="rect">
            <a:avLst/>
          </a:prstGeom>
        </p:spPr>
      </p:pic>
      <p:pic>
        <p:nvPicPr>
          <p:cNvPr id="2050" name="Picture 2" descr="Capítulo 3 - O Que São Redes Neurais Artificiais Profundas ou Deep Learning?  - Deep Learning Book">
            <a:extLst>
              <a:ext uri="{FF2B5EF4-FFF2-40B4-BE49-F238E27FC236}">
                <a16:creationId xmlns:a16="http://schemas.microsoft.com/office/drawing/2014/main" id="{7ACDC092-130F-D578-32E5-DAB292EB1E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4" t="10904" r="67536" b="14201"/>
          <a:stretch/>
        </p:blipFill>
        <p:spPr bwMode="auto">
          <a:xfrm>
            <a:off x="3480696" y="4901552"/>
            <a:ext cx="1234153" cy="1123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pítulo 3 - O Que São Redes Neurais Artificiais Profundas ou Deep Learning?  - Deep Learning Book">
            <a:extLst>
              <a:ext uri="{FF2B5EF4-FFF2-40B4-BE49-F238E27FC236}">
                <a16:creationId xmlns:a16="http://schemas.microsoft.com/office/drawing/2014/main" id="{C7AF1801-26CA-1EC0-93CA-E685F838D0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33" t="12440" b="13429"/>
          <a:stretch/>
        </p:blipFill>
        <p:spPr bwMode="auto">
          <a:xfrm>
            <a:off x="343343" y="4901552"/>
            <a:ext cx="2066924" cy="1014961"/>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a Direita 4">
            <a:extLst>
              <a:ext uri="{FF2B5EF4-FFF2-40B4-BE49-F238E27FC236}">
                <a16:creationId xmlns:a16="http://schemas.microsoft.com/office/drawing/2014/main" id="{05780618-B92C-2B66-6F55-46A84E393B32}"/>
              </a:ext>
            </a:extLst>
          </p:cNvPr>
          <p:cNvSpPr/>
          <p:nvPr/>
        </p:nvSpPr>
        <p:spPr>
          <a:xfrm>
            <a:off x="2711437" y="5278373"/>
            <a:ext cx="600075" cy="3810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4AD6388E-9964-616F-870D-23BAA2FFCC82}"/>
              </a:ext>
            </a:extLst>
          </p:cNvPr>
          <p:cNvSpPr txBox="1"/>
          <p:nvPr/>
        </p:nvSpPr>
        <p:spPr>
          <a:xfrm>
            <a:off x="-1" y="6596390"/>
            <a:ext cx="4162425" cy="261610"/>
          </a:xfrm>
          <a:prstGeom prst="rect">
            <a:avLst/>
          </a:prstGeom>
          <a:noFill/>
        </p:spPr>
        <p:txBody>
          <a:bodyPr wrap="square" rtlCol="0">
            <a:spAutoFit/>
          </a:bodyPr>
          <a:lstStyle/>
          <a:p>
            <a:r>
              <a:rPr lang="pt-BR" sz="1100" dirty="0"/>
              <a:t>destilar: reduzir algo, mas mantendo sua parte mais importante.</a:t>
            </a:r>
          </a:p>
        </p:txBody>
      </p:sp>
    </p:spTree>
    <p:extLst>
      <p:ext uri="{BB962C8B-B14F-4D97-AF65-F5344CB8AC3E}">
        <p14:creationId xmlns:p14="http://schemas.microsoft.com/office/powerpoint/2010/main" val="391284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850832" cy="5032375"/>
          </a:xfrm>
        </p:spPr>
        <p:txBody>
          <a:bodyPr>
            <a:normAutofit lnSpcReduction="10000"/>
          </a:bodyPr>
          <a:lstStyle/>
          <a:p>
            <a:pPr algn="l"/>
            <a:r>
              <a:rPr lang="pt-BR" b="0" i="0" dirty="0">
                <a:effectLst/>
              </a:rPr>
              <a:t>O processo envolve alimentar o </a:t>
            </a:r>
            <a:r>
              <a:rPr lang="pt-BR" b="1" i="1" dirty="0">
                <a:solidFill>
                  <a:srgbClr val="00B050"/>
                </a:solidFill>
                <a:effectLst/>
              </a:rPr>
              <a:t>mesmo conjunto de treinamento para ambos</a:t>
            </a:r>
            <a:r>
              <a:rPr lang="pt-BR" b="0" i="0" dirty="0">
                <a:effectLst/>
              </a:rPr>
              <a:t> os modelos e usar a </a:t>
            </a:r>
            <a:r>
              <a:rPr lang="pt-BR" b="1" i="1" dirty="0">
                <a:solidFill>
                  <a:srgbClr val="00B050"/>
                </a:solidFill>
                <a:effectLst/>
              </a:rPr>
              <a:t>saída do professor como um alvo suave</a:t>
            </a:r>
            <a:r>
              <a:rPr lang="pt-BR" b="0" i="0" dirty="0">
                <a:effectLst/>
              </a:rPr>
              <a:t> (i.e., probabilidades) ao invés de um rígido para guiar o treinamento do modelo aluno. </a:t>
            </a:r>
          </a:p>
          <a:p>
            <a:pPr algn="l"/>
            <a:r>
              <a:rPr lang="pt-BR" b="0" i="0" dirty="0">
                <a:effectLst/>
              </a:rPr>
              <a:t>Dessa forma, o </a:t>
            </a:r>
            <a:r>
              <a:rPr lang="pt-BR" b="1" i="1" dirty="0">
                <a:solidFill>
                  <a:srgbClr val="00B050"/>
                </a:solidFill>
                <a:effectLst/>
              </a:rPr>
              <a:t>aluno é incentivado a aprender com base nas características sutis e nuances aprendidas pelo 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a:t>
            </a:r>
            <a:r>
              <a:rPr lang="pt-BR" b="1" i="1" dirty="0">
                <a:solidFill>
                  <a:srgbClr val="00B050"/>
                </a:solidFill>
                <a:effectLst/>
              </a:rPr>
              <a:t>fornece</a:t>
            </a:r>
            <a:r>
              <a:rPr lang="pt-BR" b="0" i="0" dirty="0">
                <a:effectLst/>
              </a:rPr>
              <a:t> </a:t>
            </a:r>
            <a:r>
              <a:rPr lang="pt-BR" b="1" i="1" dirty="0">
                <a:solidFill>
                  <a:srgbClr val="00B050"/>
                </a:solidFill>
                <a:effectLst/>
              </a:rPr>
              <a:t>funcionalidades e abstrações que facilitam a criação, treinamento e implantação </a:t>
            </a:r>
            <a:r>
              <a:rPr lang="pt-BR" b="0" i="0" dirty="0">
                <a:effectLst/>
              </a:rPr>
              <a:t>(i.e.,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650917" y="1825624"/>
            <a:ext cx="6340453" cy="5032376"/>
          </a:xfrm>
        </p:spPr>
        <p:txBody>
          <a:bodyPr>
            <a:normAutofit lnSpcReduction="10000"/>
          </a:bodyPr>
          <a:lstStyle/>
          <a:p>
            <a:r>
              <a:rPr lang="pt-BR" dirty="0"/>
              <a:t>Quando trabalhamos com aplicações envolvendo modelos de ML em </a:t>
            </a:r>
            <a:r>
              <a:rPr lang="pt-BR" b="1" i="1" dirty="0">
                <a:solidFill>
                  <a:srgbClr val="00B050"/>
                </a:solidFill>
              </a:rPr>
              <a:t>computadores de uso geral</a:t>
            </a:r>
            <a:r>
              <a:rPr lang="pt-BR" dirty="0"/>
              <a:t>, além da aplicação, SO e HW, nós usamos o </a:t>
            </a:r>
            <a:r>
              <a:rPr lang="pt-BR" b="1" i="1" dirty="0" err="1"/>
              <a:t>TensorFlow</a:t>
            </a:r>
            <a:r>
              <a:rPr lang="pt-BR" dirty="0"/>
              <a:t> para a </a:t>
            </a:r>
            <a:r>
              <a:rPr lang="pt-BR" b="1" i="1" dirty="0">
                <a:solidFill>
                  <a:srgbClr val="FF0000"/>
                </a:solidFill>
              </a:rPr>
              <a:t>criação</a:t>
            </a:r>
            <a:r>
              <a:rPr lang="pt-BR" dirty="0"/>
              <a:t>,</a:t>
            </a:r>
            <a:r>
              <a:rPr lang="pt-BR" b="1" i="1" dirty="0">
                <a:solidFill>
                  <a:srgbClr val="FF0000"/>
                </a:solidFill>
              </a:rPr>
              <a:t> treinamento </a:t>
            </a:r>
            <a:r>
              <a:rPr lang="pt-BR" b="1" i="1" dirty="0"/>
              <a:t>e implantação dos modelos</a:t>
            </a:r>
            <a:r>
              <a:rPr lang="pt-BR" dirty="0"/>
              <a:t>.</a:t>
            </a:r>
          </a:p>
          <a:p>
            <a:r>
              <a:rPr lang="pt-BR" b="0" i="0" dirty="0">
                <a:effectLst/>
              </a:rPr>
              <a:t>O </a:t>
            </a:r>
            <a:r>
              <a:rPr lang="pt-BR" b="1" i="1" dirty="0" err="1">
                <a:effectLst/>
              </a:rPr>
              <a:t>TensorFlow</a:t>
            </a:r>
            <a:r>
              <a:rPr lang="pt-BR" b="0" i="0" dirty="0">
                <a:effectLst/>
              </a:rPr>
              <a:t> é </a:t>
            </a:r>
            <a:r>
              <a:rPr lang="pt-BR" b="1" i="1" dirty="0">
                <a:solidFill>
                  <a:srgbClr val="00B050"/>
                </a:solidFill>
                <a:effectLst/>
              </a:rPr>
              <a:t>projetado</a:t>
            </a:r>
            <a:r>
              <a:rPr lang="pt-BR" b="0" i="0" dirty="0">
                <a:effectLst/>
              </a:rPr>
              <a:t> para tarefas de </a:t>
            </a:r>
            <a:r>
              <a:rPr lang="pt-BR" b="1" i="1" dirty="0">
                <a:solidFill>
                  <a:srgbClr val="00B050"/>
                </a:solidFill>
                <a:effectLst/>
              </a:rPr>
              <a:t>alto desempenho e uso intensivo dos recursos</a:t>
            </a:r>
            <a:r>
              <a:rPr lang="pt-BR" b="0" i="0" dirty="0">
                <a:effectLst/>
              </a:rPr>
              <a:t> disponíveis </a:t>
            </a:r>
            <a:r>
              <a:rPr lang="pt-BR" dirty="0"/>
              <a:t>(como CPUs e/ou </a:t>
            </a:r>
            <a:r>
              <a:rPr lang="pt-BR" dirty="0" err="1"/>
              <a:t>TPUs</a:t>
            </a:r>
            <a:r>
              <a:rPr lang="pt-BR" dirty="0"/>
              <a:t>/</a:t>
            </a:r>
            <a:r>
              <a:rPr lang="pt-BR" dirty="0" err="1"/>
              <a:t>GPUs</a:t>
            </a:r>
            <a:r>
              <a:rPr lang="pt-BR" dirty="0"/>
              <a:t>) e </a:t>
            </a:r>
            <a:r>
              <a:rPr lang="pt-BR" b="0" i="0" dirty="0">
                <a:effectLst/>
              </a:rPr>
              <a:t>usa operações </a:t>
            </a:r>
            <a:r>
              <a:rPr lang="pt-BR" dirty="0"/>
              <a:t>em</a:t>
            </a:r>
            <a:r>
              <a:rPr lang="pt-BR" b="0" i="0" dirty="0">
                <a:effectLst/>
              </a:rPr>
              <a:t> </a:t>
            </a:r>
            <a:r>
              <a:rPr lang="pt-BR" b="1" i="1" dirty="0">
                <a:solidFill>
                  <a:srgbClr val="00B050"/>
                </a:solidFill>
                <a:effectLst/>
              </a:rPr>
              <a:t>ponto flutuante</a:t>
            </a:r>
            <a:r>
              <a:rPr lang="pt-BR" b="0" i="0" dirty="0">
                <a:effectLst/>
              </a:rPr>
              <a:t>.</a:t>
            </a:r>
          </a:p>
          <a:p>
            <a:r>
              <a:rPr lang="pt-BR" dirty="0"/>
              <a:t>Ou seja, não há preocupação com as eficiências energética e computacional.</a:t>
            </a:r>
          </a:p>
        </p:txBody>
      </p:sp>
      <p:grpSp>
        <p:nvGrpSpPr>
          <p:cNvPr id="43" name="Agrupar 42">
            <a:extLst>
              <a:ext uri="{FF2B5EF4-FFF2-40B4-BE49-F238E27FC236}">
                <a16:creationId xmlns:a16="http://schemas.microsoft.com/office/drawing/2014/main" id="{E26B0199-3689-9B48-948A-0B06C9CA2B2B}"/>
              </a:ext>
            </a:extLst>
          </p:cNvPr>
          <p:cNvGrpSpPr/>
          <p:nvPr/>
        </p:nvGrpSpPr>
        <p:grpSpPr>
          <a:xfrm>
            <a:off x="551612" y="1943996"/>
            <a:ext cx="4323300" cy="4618069"/>
            <a:chOff x="3075737" y="2124971"/>
            <a:chExt cx="4323300" cy="4618069"/>
          </a:xfrm>
        </p:grpSpPr>
        <p:pic>
          <p:nvPicPr>
            <p:cNvPr id="44" name="Picture 2" descr="Google apresenta a Cloud TPU, segunda geração da Tensor Processing Unit -  IT Forum">
              <a:extLst>
                <a:ext uri="{FF2B5EF4-FFF2-40B4-BE49-F238E27FC236}">
                  <a16:creationId xmlns:a16="http://schemas.microsoft.com/office/drawing/2014/main" id="{7FEC4AB3-60EB-9F14-C88B-3E03A209F0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5075623" y="5930686"/>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45" name="Seta: para Baixo 44">
              <a:extLst>
                <a:ext uri="{FF2B5EF4-FFF2-40B4-BE49-F238E27FC236}">
                  <a16:creationId xmlns:a16="http://schemas.microsoft.com/office/drawing/2014/main" id="{38EFDE76-7E6C-0695-8936-8A9E206A8082}"/>
                </a:ext>
              </a:extLst>
            </p:cNvPr>
            <p:cNvSpPr/>
            <p:nvPr/>
          </p:nvSpPr>
          <p:spPr>
            <a:xfrm>
              <a:off x="5688075" y="5418194"/>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6" name="Imagem 45">
              <a:extLst>
                <a:ext uri="{FF2B5EF4-FFF2-40B4-BE49-F238E27FC236}">
                  <a16:creationId xmlns:a16="http://schemas.microsoft.com/office/drawing/2014/main" id="{4EACEF8C-55E6-8E32-3F07-E3E5438818F5}"/>
                </a:ext>
              </a:extLst>
            </p:cNvPr>
            <p:cNvPicPr>
              <a:picLocks noChangeAspect="1"/>
            </p:cNvPicPr>
            <p:nvPr/>
          </p:nvPicPr>
          <p:blipFill rotWithShape="1">
            <a:blip r:embed="rId4"/>
            <a:srcRect l="7414" t="7138"/>
            <a:stretch/>
          </p:blipFill>
          <p:spPr>
            <a:xfrm>
              <a:off x="6428927" y="5874253"/>
              <a:ext cx="939643" cy="785799"/>
            </a:xfrm>
            <a:prstGeom prst="rect">
              <a:avLst/>
            </a:prstGeom>
          </p:spPr>
        </p:pic>
        <p:pic>
          <p:nvPicPr>
            <p:cNvPr id="47" name="Imagem 46">
              <a:extLst>
                <a:ext uri="{FF2B5EF4-FFF2-40B4-BE49-F238E27FC236}">
                  <a16:creationId xmlns:a16="http://schemas.microsoft.com/office/drawing/2014/main" id="{BB74C194-13D7-F9C8-9333-45B8B0420A21}"/>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5986449" y="2173699"/>
              <a:ext cx="1352485" cy="817710"/>
            </a:xfrm>
            <a:prstGeom prst="rect">
              <a:avLst/>
            </a:prstGeom>
          </p:spPr>
        </p:pic>
        <p:sp>
          <p:nvSpPr>
            <p:cNvPr id="48" name="CaixaDeTexto 47">
              <a:extLst>
                <a:ext uri="{FF2B5EF4-FFF2-40B4-BE49-F238E27FC236}">
                  <a16:creationId xmlns:a16="http://schemas.microsoft.com/office/drawing/2014/main" id="{8B0DA892-B836-28E8-C2BE-CE5E30FF9744}"/>
                </a:ext>
              </a:extLst>
            </p:cNvPr>
            <p:cNvSpPr txBox="1"/>
            <p:nvPr/>
          </p:nvSpPr>
          <p:spPr>
            <a:xfrm>
              <a:off x="6428927" y="5724042"/>
              <a:ext cx="970109" cy="369332"/>
            </a:xfrm>
            <a:prstGeom prst="rect">
              <a:avLst/>
            </a:prstGeom>
            <a:noFill/>
          </p:spPr>
          <p:txBody>
            <a:bodyPr wrap="square" rtlCol="0">
              <a:spAutoFit/>
            </a:bodyPr>
            <a:lstStyle/>
            <a:p>
              <a:r>
                <a:rPr lang="pt-BR" dirty="0"/>
                <a:t>GPU</a:t>
              </a:r>
            </a:p>
          </p:txBody>
        </p:sp>
        <p:sp>
          <p:nvSpPr>
            <p:cNvPr id="49" name="CaixaDeTexto 48">
              <a:extLst>
                <a:ext uri="{FF2B5EF4-FFF2-40B4-BE49-F238E27FC236}">
                  <a16:creationId xmlns:a16="http://schemas.microsoft.com/office/drawing/2014/main" id="{A633D7B2-63BA-6325-D49B-0D01C1E83E54}"/>
                </a:ext>
              </a:extLst>
            </p:cNvPr>
            <p:cNvSpPr txBox="1"/>
            <p:nvPr/>
          </p:nvSpPr>
          <p:spPr>
            <a:xfrm>
              <a:off x="5356258" y="5689485"/>
              <a:ext cx="970109" cy="369332"/>
            </a:xfrm>
            <a:prstGeom prst="rect">
              <a:avLst/>
            </a:prstGeom>
            <a:noFill/>
          </p:spPr>
          <p:txBody>
            <a:bodyPr wrap="square" rtlCol="0">
              <a:spAutoFit/>
            </a:bodyPr>
            <a:lstStyle/>
            <a:p>
              <a:r>
                <a:rPr lang="pt-BR" dirty="0"/>
                <a:t>TPU</a:t>
              </a:r>
            </a:p>
          </p:txBody>
        </p:sp>
        <p:pic>
          <p:nvPicPr>
            <p:cNvPr id="50" name="Picture 2" descr="TensorFlow">
              <a:extLst>
                <a:ext uri="{FF2B5EF4-FFF2-40B4-BE49-F238E27FC236}">
                  <a16:creationId xmlns:a16="http://schemas.microsoft.com/office/drawing/2014/main" id="{3EA6AF6C-44C1-A1DA-640A-73A5755BF2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5077365" y="4214157"/>
              <a:ext cx="1456247" cy="249246"/>
            </a:xfrm>
            <a:prstGeom prst="rect">
              <a:avLst/>
            </a:prstGeom>
            <a:noFill/>
            <a:extLst>
              <a:ext uri="{909E8E84-426E-40DD-AFC4-6F175D3DCCD1}">
                <a14:hiddenFill xmlns:a14="http://schemas.microsoft.com/office/drawing/2010/main">
                  <a:solidFill>
                    <a:srgbClr val="FFFFFF"/>
                  </a:solidFill>
                </a14:hiddenFill>
              </a:ext>
            </a:extLst>
          </p:spPr>
        </p:pic>
        <p:sp>
          <p:nvSpPr>
            <p:cNvPr id="51" name="Seta: para Baixo 50">
              <a:extLst>
                <a:ext uri="{FF2B5EF4-FFF2-40B4-BE49-F238E27FC236}">
                  <a16:creationId xmlns:a16="http://schemas.microsoft.com/office/drawing/2014/main" id="{EC4D49DD-ABF5-642F-BEAD-E556AFB8FA6A}"/>
                </a:ext>
              </a:extLst>
            </p:cNvPr>
            <p:cNvSpPr/>
            <p:nvPr/>
          </p:nvSpPr>
          <p:spPr>
            <a:xfrm>
              <a:off x="5661829" y="308370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2" name="Picture 4" descr="Intel Processador Xeon Eight-Core E5-2660 2,2GHz 8.0GT/s 20MB LGA2011 sem  ventilador, varejo BX80621E52660 | Amazon.com.br">
              <a:extLst>
                <a:ext uri="{FF2B5EF4-FFF2-40B4-BE49-F238E27FC236}">
                  <a16:creationId xmlns:a16="http://schemas.microsoft.com/office/drawing/2014/main" id="{5419B211-CBB7-59D0-CB31-63E89FB105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4168383" y="5906673"/>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EBE3DDB4-1867-2FAC-79B1-17DF32CF498F}"/>
                </a:ext>
              </a:extLst>
            </p:cNvPr>
            <p:cNvSpPr txBox="1"/>
            <p:nvPr/>
          </p:nvSpPr>
          <p:spPr>
            <a:xfrm>
              <a:off x="4516528" y="5689485"/>
              <a:ext cx="970109" cy="369332"/>
            </a:xfrm>
            <a:prstGeom prst="rect">
              <a:avLst/>
            </a:prstGeom>
            <a:noFill/>
          </p:spPr>
          <p:txBody>
            <a:bodyPr wrap="square" rtlCol="0">
              <a:spAutoFit/>
            </a:bodyPr>
            <a:lstStyle/>
            <a:p>
              <a:r>
                <a:rPr lang="pt-BR" dirty="0"/>
                <a:t>CPU</a:t>
              </a:r>
            </a:p>
          </p:txBody>
        </p:sp>
        <p:sp>
          <p:nvSpPr>
            <p:cNvPr id="54" name="Retângulo 53">
              <a:extLst>
                <a:ext uri="{FF2B5EF4-FFF2-40B4-BE49-F238E27FC236}">
                  <a16:creationId xmlns:a16="http://schemas.microsoft.com/office/drawing/2014/main" id="{06830120-11C1-10A5-BA43-6E11D6D8FBF7}"/>
                </a:ext>
              </a:extLst>
            </p:cNvPr>
            <p:cNvSpPr/>
            <p:nvPr/>
          </p:nvSpPr>
          <p:spPr>
            <a:xfrm>
              <a:off x="4168383" y="4857475"/>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55" name="Seta: para Baixo 54">
              <a:extLst>
                <a:ext uri="{FF2B5EF4-FFF2-40B4-BE49-F238E27FC236}">
                  <a16:creationId xmlns:a16="http://schemas.microsoft.com/office/drawing/2014/main" id="{F10D715E-0BF8-0592-1A67-A9DCF38E0E6F}"/>
                </a:ext>
              </a:extLst>
            </p:cNvPr>
            <p:cNvSpPr/>
            <p:nvPr/>
          </p:nvSpPr>
          <p:spPr>
            <a:xfrm>
              <a:off x="5688075" y="4559423"/>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6" name="Picture 2" descr="TensorFlow">
              <a:extLst>
                <a:ext uri="{FF2B5EF4-FFF2-40B4-BE49-F238E27FC236}">
                  <a16:creationId xmlns:a16="http://schemas.microsoft.com/office/drawing/2014/main" id="{3F742801-6EE0-6959-C0AC-50B14C8929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064" t="21730" r="42206" b="46592"/>
            <a:stretch/>
          </p:blipFill>
          <p:spPr bwMode="auto">
            <a:xfrm>
              <a:off x="5514975" y="3526442"/>
              <a:ext cx="581025" cy="658191"/>
            </a:xfrm>
            <a:prstGeom prst="rect">
              <a:avLst/>
            </a:prstGeom>
            <a:noFill/>
            <a:extLst>
              <a:ext uri="{909E8E84-426E-40DD-AFC4-6F175D3DCCD1}">
                <a14:hiddenFill xmlns:a14="http://schemas.microsoft.com/office/drawing/2010/main">
                  <a:solidFill>
                    <a:srgbClr val="FFFFFF"/>
                  </a:solidFill>
                </a14:hiddenFill>
              </a:ext>
            </a:extLst>
          </p:spPr>
        </p:pic>
        <p:sp>
          <p:nvSpPr>
            <p:cNvPr id="57" name="CaixaDeTexto 56">
              <a:extLst>
                <a:ext uri="{FF2B5EF4-FFF2-40B4-BE49-F238E27FC236}">
                  <a16:creationId xmlns:a16="http://schemas.microsoft.com/office/drawing/2014/main" id="{DD3C157D-48E6-97D4-44FB-760133F53223}"/>
                </a:ext>
              </a:extLst>
            </p:cNvPr>
            <p:cNvSpPr txBox="1"/>
            <p:nvPr/>
          </p:nvSpPr>
          <p:spPr>
            <a:xfrm>
              <a:off x="3075737" y="2374701"/>
              <a:ext cx="1063128" cy="307777"/>
            </a:xfrm>
            <a:prstGeom prst="rect">
              <a:avLst/>
            </a:prstGeom>
            <a:noFill/>
          </p:spPr>
          <p:txBody>
            <a:bodyPr wrap="square" rtlCol="0">
              <a:spAutoFit/>
            </a:bodyPr>
            <a:lstStyle/>
            <a:p>
              <a:pPr algn="ctr"/>
              <a:r>
                <a:rPr lang="pt-BR" sz="1400" dirty="0"/>
                <a:t>Aplicação</a:t>
              </a:r>
            </a:p>
          </p:txBody>
        </p:sp>
        <p:sp>
          <p:nvSpPr>
            <p:cNvPr id="58" name="Retângulo 57">
              <a:extLst>
                <a:ext uri="{FF2B5EF4-FFF2-40B4-BE49-F238E27FC236}">
                  <a16:creationId xmlns:a16="http://schemas.microsoft.com/office/drawing/2014/main" id="{9F488C2D-AB9C-8EF5-6CC8-6BFA4D7E01BE}"/>
                </a:ext>
              </a:extLst>
            </p:cNvPr>
            <p:cNvSpPr/>
            <p:nvPr/>
          </p:nvSpPr>
          <p:spPr>
            <a:xfrm>
              <a:off x="4168383" y="5708543"/>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FCAD6B78-95C3-8B2B-D60B-C5FD60267E68}"/>
                </a:ext>
              </a:extLst>
            </p:cNvPr>
            <p:cNvSpPr txBox="1"/>
            <p:nvPr/>
          </p:nvSpPr>
          <p:spPr>
            <a:xfrm>
              <a:off x="3095878" y="5929155"/>
              <a:ext cx="1063127" cy="523220"/>
            </a:xfrm>
            <a:prstGeom prst="rect">
              <a:avLst/>
            </a:prstGeom>
            <a:noFill/>
          </p:spPr>
          <p:txBody>
            <a:bodyPr wrap="square" rtlCol="0">
              <a:spAutoFit/>
            </a:bodyPr>
            <a:lstStyle/>
            <a:p>
              <a:pPr algn="ctr"/>
              <a:r>
                <a:rPr lang="pt-BR" sz="1400" dirty="0"/>
                <a:t>Hardware de uso geral</a:t>
              </a:r>
            </a:p>
          </p:txBody>
        </p:sp>
        <p:sp>
          <p:nvSpPr>
            <p:cNvPr id="60" name="CaixaDeTexto 59">
              <a:extLst>
                <a:ext uri="{FF2B5EF4-FFF2-40B4-BE49-F238E27FC236}">
                  <a16:creationId xmlns:a16="http://schemas.microsoft.com/office/drawing/2014/main" id="{DAE858DC-6BFE-8947-DC05-9D9080F81C64}"/>
                </a:ext>
              </a:extLst>
            </p:cNvPr>
            <p:cNvSpPr txBox="1"/>
            <p:nvPr/>
          </p:nvSpPr>
          <p:spPr>
            <a:xfrm>
              <a:off x="3095877" y="3771355"/>
              <a:ext cx="1063127" cy="523220"/>
            </a:xfrm>
            <a:prstGeom prst="rect">
              <a:avLst/>
            </a:prstGeom>
            <a:noFill/>
          </p:spPr>
          <p:txBody>
            <a:bodyPr wrap="square" rtlCol="0">
              <a:spAutoFit/>
            </a:bodyPr>
            <a:lstStyle/>
            <a:p>
              <a:pPr algn="ctr"/>
              <a:r>
                <a:rPr lang="pt-BR" sz="1400" dirty="0"/>
                <a:t>Framework de ML</a:t>
              </a:r>
            </a:p>
          </p:txBody>
        </p:sp>
        <p:pic>
          <p:nvPicPr>
            <p:cNvPr id="61" name="Picture 2" descr="What's New in Deep Learning Research: Mobile Deep Learning with Google  MnasNet">
              <a:extLst>
                <a:ext uri="{FF2B5EF4-FFF2-40B4-BE49-F238E27FC236}">
                  <a16:creationId xmlns:a16="http://schemas.microsoft.com/office/drawing/2014/main" id="{EED0FF8F-1D2F-6763-9054-3B13EC3B69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975" r="7076"/>
            <a:stretch/>
          </p:blipFill>
          <p:spPr bwMode="auto">
            <a:xfrm>
              <a:off x="4243279" y="2124971"/>
              <a:ext cx="1405635" cy="817710"/>
            </a:xfrm>
            <a:prstGeom prst="rect">
              <a:avLst/>
            </a:prstGeom>
            <a:noFill/>
            <a:extLst>
              <a:ext uri="{909E8E84-426E-40DD-AFC4-6F175D3DCCD1}">
                <a14:hiddenFill xmlns:a14="http://schemas.microsoft.com/office/drawing/2010/main">
                  <a:solidFill>
                    <a:srgbClr val="FFFFFF"/>
                  </a:solidFill>
                </a14:hiddenFill>
              </a:ext>
            </a:extLst>
          </p:spPr>
        </p:pic>
        <p:sp>
          <p:nvSpPr>
            <p:cNvPr id="62" name="Sinal de Adição 61">
              <a:extLst>
                <a:ext uri="{FF2B5EF4-FFF2-40B4-BE49-F238E27FC236}">
                  <a16:creationId xmlns:a16="http://schemas.microsoft.com/office/drawing/2014/main" id="{7146D4CB-2927-D89B-E206-447086EC79B5}"/>
                </a:ext>
              </a:extLst>
            </p:cNvPr>
            <p:cNvSpPr>
              <a:spLocks noChangeAspect="1"/>
            </p:cNvSpPr>
            <p:nvPr/>
          </p:nvSpPr>
          <p:spPr>
            <a:xfrm>
              <a:off x="5691681" y="2430478"/>
              <a:ext cx="252000" cy="252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744018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51940" y="1825624"/>
            <a:ext cx="6239431" cy="5032376"/>
          </a:xfrm>
        </p:spPr>
        <p:txBody>
          <a:bodyPr>
            <a:normAutofit/>
          </a:bodyPr>
          <a:lstStyle/>
          <a:p>
            <a:r>
              <a:rPr lang="pt-BR" dirty="0"/>
              <a:t>Porém, o </a:t>
            </a:r>
            <a:r>
              <a:rPr lang="pt-BR" b="1" i="1" dirty="0" err="1"/>
              <a:t>TensorFlow</a:t>
            </a:r>
            <a:r>
              <a:rPr lang="pt-BR" dirty="0"/>
              <a:t> é muito </a:t>
            </a:r>
            <a:r>
              <a:rPr lang="pt-BR" b="1" i="1" dirty="0">
                <a:solidFill>
                  <a:srgbClr val="00B050"/>
                </a:solidFill>
              </a:rPr>
              <a:t>grande</a:t>
            </a:r>
            <a:r>
              <a:rPr lang="pt-BR" dirty="0"/>
              <a:t>, </a:t>
            </a:r>
            <a:r>
              <a:rPr lang="pt-BR" b="1" i="1" dirty="0">
                <a:solidFill>
                  <a:srgbClr val="00B050"/>
                </a:solidFill>
              </a:rPr>
              <a:t>não foi pensado para execução em dispositivos embarcados </a:t>
            </a:r>
            <a:r>
              <a:rPr lang="pt-BR" dirty="0"/>
              <a:t>e realiza </a:t>
            </a:r>
            <a:r>
              <a:rPr lang="pt-BR" b="1" i="1" dirty="0">
                <a:solidFill>
                  <a:srgbClr val="00B050"/>
                </a:solidFill>
              </a:rPr>
              <a:t>mais tarefas do que precisamos</a:t>
            </a:r>
            <a:r>
              <a:rPr lang="pt-BR" dirty="0"/>
              <a:t>.</a:t>
            </a:r>
          </a:p>
          <a:p>
            <a:r>
              <a:rPr lang="pt-BR" dirty="0"/>
              <a:t>Quando queremos </a:t>
            </a:r>
            <a:r>
              <a:rPr lang="pt-BR" b="1" i="1" dirty="0">
                <a:solidFill>
                  <a:srgbClr val="00B050"/>
                </a:solidFill>
              </a:rPr>
              <a:t>executar</a:t>
            </a:r>
            <a:r>
              <a:rPr lang="pt-BR" b="1" i="1" dirty="0"/>
              <a:t>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a:p>
            <a:r>
              <a:rPr lang="pt-BR" dirty="0"/>
              <a:t>O </a:t>
            </a:r>
            <a:r>
              <a:rPr lang="pt-BR" b="1" i="1" dirty="0">
                <a:solidFill>
                  <a:srgbClr val="00B050"/>
                </a:solidFill>
              </a:rPr>
              <a:t>objetivo</a:t>
            </a:r>
            <a:r>
              <a:rPr lang="pt-BR" dirty="0"/>
              <a:t> com dispositivos embarcados é apenas </a:t>
            </a:r>
            <a:r>
              <a:rPr lang="pt-BR" b="1" i="1" dirty="0">
                <a:solidFill>
                  <a:srgbClr val="00B050"/>
                </a:solidFill>
              </a:rPr>
              <a:t>fazer predições </a:t>
            </a:r>
            <a:r>
              <a:rPr lang="pt-BR" dirty="0"/>
              <a:t>(i.e., inferências) com modelos treinados de forma simples e eficiente.</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3" name="Agrupar 62">
            <a:extLst>
              <a:ext uri="{FF2B5EF4-FFF2-40B4-BE49-F238E27FC236}">
                <a16:creationId xmlns:a16="http://schemas.microsoft.com/office/drawing/2014/main" id="{67DF4D54-50B3-1E78-347D-A628F7028599}"/>
              </a:ext>
            </a:extLst>
          </p:cNvPr>
          <p:cNvGrpSpPr/>
          <p:nvPr/>
        </p:nvGrpSpPr>
        <p:grpSpPr>
          <a:xfrm>
            <a:off x="838200" y="1943996"/>
            <a:ext cx="4323300" cy="4618069"/>
            <a:chOff x="3075737" y="2124971"/>
            <a:chExt cx="4323300" cy="4618069"/>
          </a:xfrm>
        </p:grpSpPr>
        <p:pic>
          <p:nvPicPr>
            <p:cNvPr id="1024" name="Picture 2" descr="Google apresenta a Cloud TPU, segunda geração da Tensor Processing Unit -  IT Forum">
              <a:extLst>
                <a:ext uri="{FF2B5EF4-FFF2-40B4-BE49-F238E27FC236}">
                  <a16:creationId xmlns:a16="http://schemas.microsoft.com/office/drawing/2014/main" id="{22AC7CB5-B5D6-4991-0175-005751A58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5075623" y="5930686"/>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025" name="Seta: para Baixo 1024">
              <a:extLst>
                <a:ext uri="{FF2B5EF4-FFF2-40B4-BE49-F238E27FC236}">
                  <a16:creationId xmlns:a16="http://schemas.microsoft.com/office/drawing/2014/main" id="{991B072B-91FC-C992-5F57-644307AF31A0}"/>
                </a:ext>
              </a:extLst>
            </p:cNvPr>
            <p:cNvSpPr/>
            <p:nvPr/>
          </p:nvSpPr>
          <p:spPr>
            <a:xfrm>
              <a:off x="5688075" y="5418194"/>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7" name="Imagem 1026">
              <a:extLst>
                <a:ext uri="{FF2B5EF4-FFF2-40B4-BE49-F238E27FC236}">
                  <a16:creationId xmlns:a16="http://schemas.microsoft.com/office/drawing/2014/main" id="{1AB8BEBD-8D89-E75F-65DA-F10EEC84022B}"/>
                </a:ext>
              </a:extLst>
            </p:cNvPr>
            <p:cNvPicPr>
              <a:picLocks noChangeAspect="1"/>
            </p:cNvPicPr>
            <p:nvPr/>
          </p:nvPicPr>
          <p:blipFill rotWithShape="1">
            <a:blip r:embed="rId4"/>
            <a:srcRect l="7414" t="7138"/>
            <a:stretch/>
          </p:blipFill>
          <p:spPr>
            <a:xfrm>
              <a:off x="6428927" y="5874253"/>
              <a:ext cx="939643" cy="785799"/>
            </a:xfrm>
            <a:prstGeom prst="rect">
              <a:avLst/>
            </a:prstGeom>
          </p:spPr>
        </p:pic>
        <p:pic>
          <p:nvPicPr>
            <p:cNvPr id="1028" name="Imagem 1027">
              <a:extLst>
                <a:ext uri="{FF2B5EF4-FFF2-40B4-BE49-F238E27FC236}">
                  <a16:creationId xmlns:a16="http://schemas.microsoft.com/office/drawing/2014/main" id="{E67850FC-5F23-4CF8-63C5-E5ACC70ECA1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5986449" y="2173699"/>
              <a:ext cx="1352485" cy="817710"/>
            </a:xfrm>
            <a:prstGeom prst="rect">
              <a:avLst/>
            </a:prstGeom>
          </p:spPr>
        </p:pic>
        <p:sp>
          <p:nvSpPr>
            <p:cNvPr id="1029" name="CaixaDeTexto 1028">
              <a:extLst>
                <a:ext uri="{FF2B5EF4-FFF2-40B4-BE49-F238E27FC236}">
                  <a16:creationId xmlns:a16="http://schemas.microsoft.com/office/drawing/2014/main" id="{327DC718-5A6E-3680-AD0A-EE5823334842}"/>
                </a:ext>
              </a:extLst>
            </p:cNvPr>
            <p:cNvSpPr txBox="1"/>
            <p:nvPr/>
          </p:nvSpPr>
          <p:spPr>
            <a:xfrm>
              <a:off x="6428927" y="5724042"/>
              <a:ext cx="970109" cy="369332"/>
            </a:xfrm>
            <a:prstGeom prst="rect">
              <a:avLst/>
            </a:prstGeom>
            <a:noFill/>
          </p:spPr>
          <p:txBody>
            <a:bodyPr wrap="square" rtlCol="0">
              <a:spAutoFit/>
            </a:bodyPr>
            <a:lstStyle/>
            <a:p>
              <a:r>
                <a:rPr lang="pt-BR" dirty="0"/>
                <a:t>GPU</a:t>
              </a:r>
            </a:p>
          </p:txBody>
        </p:sp>
        <p:sp>
          <p:nvSpPr>
            <p:cNvPr id="1030" name="CaixaDeTexto 1029">
              <a:extLst>
                <a:ext uri="{FF2B5EF4-FFF2-40B4-BE49-F238E27FC236}">
                  <a16:creationId xmlns:a16="http://schemas.microsoft.com/office/drawing/2014/main" id="{27ED3F73-8F4D-5CD6-0D8F-CBF3D044C400}"/>
                </a:ext>
              </a:extLst>
            </p:cNvPr>
            <p:cNvSpPr txBox="1"/>
            <p:nvPr/>
          </p:nvSpPr>
          <p:spPr>
            <a:xfrm>
              <a:off x="5356258" y="5689485"/>
              <a:ext cx="970109" cy="369332"/>
            </a:xfrm>
            <a:prstGeom prst="rect">
              <a:avLst/>
            </a:prstGeom>
            <a:noFill/>
          </p:spPr>
          <p:txBody>
            <a:bodyPr wrap="square" rtlCol="0">
              <a:spAutoFit/>
            </a:bodyPr>
            <a:lstStyle/>
            <a:p>
              <a:r>
                <a:rPr lang="pt-BR" dirty="0"/>
                <a:t>TPU</a:t>
              </a:r>
            </a:p>
          </p:txBody>
        </p:sp>
        <p:pic>
          <p:nvPicPr>
            <p:cNvPr id="1031" name="Picture 2" descr="TensorFlow">
              <a:extLst>
                <a:ext uri="{FF2B5EF4-FFF2-40B4-BE49-F238E27FC236}">
                  <a16:creationId xmlns:a16="http://schemas.microsoft.com/office/drawing/2014/main" id="{F82469EE-E60D-1183-22C9-2304610B240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5077365" y="4214157"/>
              <a:ext cx="1456247" cy="249246"/>
            </a:xfrm>
            <a:prstGeom prst="rect">
              <a:avLst/>
            </a:prstGeom>
            <a:noFill/>
            <a:extLst>
              <a:ext uri="{909E8E84-426E-40DD-AFC4-6F175D3DCCD1}">
                <a14:hiddenFill xmlns:a14="http://schemas.microsoft.com/office/drawing/2010/main">
                  <a:solidFill>
                    <a:srgbClr val="FFFFFF"/>
                  </a:solidFill>
                </a14:hiddenFill>
              </a:ext>
            </a:extLst>
          </p:spPr>
        </p:pic>
        <p:sp>
          <p:nvSpPr>
            <p:cNvPr id="1032" name="Seta: para Baixo 1031">
              <a:extLst>
                <a:ext uri="{FF2B5EF4-FFF2-40B4-BE49-F238E27FC236}">
                  <a16:creationId xmlns:a16="http://schemas.microsoft.com/office/drawing/2014/main" id="{19BB5A10-07E1-DD39-1DED-DB3D275691D4}"/>
                </a:ext>
              </a:extLst>
            </p:cNvPr>
            <p:cNvSpPr/>
            <p:nvPr/>
          </p:nvSpPr>
          <p:spPr>
            <a:xfrm>
              <a:off x="5661829" y="308370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3" name="Picture 4" descr="Intel Processador Xeon Eight-Core E5-2660 2,2GHz 8.0GT/s 20MB LGA2011 sem  ventilador, varejo BX80621E52660 | Amazon.com.br">
              <a:extLst>
                <a:ext uri="{FF2B5EF4-FFF2-40B4-BE49-F238E27FC236}">
                  <a16:creationId xmlns:a16="http://schemas.microsoft.com/office/drawing/2014/main" id="{9E2FADC8-852B-6068-07F7-06E81B2ACD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4168383" y="5906673"/>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1034" name="CaixaDeTexto 1033">
              <a:extLst>
                <a:ext uri="{FF2B5EF4-FFF2-40B4-BE49-F238E27FC236}">
                  <a16:creationId xmlns:a16="http://schemas.microsoft.com/office/drawing/2014/main" id="{3FB1A5B1-37D2-933B-BDF1-4F7C5BB6BCE9}"/>
                </a:ext>
              </a:extLst>
            </p:cNvPr>
            <p:cNvSpPr txBox="1"/>
            <p:nvPr/>
          </p:nvSpPr>
          <p:spPr>
            <a:xfrm>
              <a:off x="4516528" y="5689485"/>
              <a:ext cx="970109" cy="369332"/>
            </a:xfrm>
            <a:prstGeom prst="rect">
              <a:avLst/>
            </a:prstGeom>
            <a:noFill/>
          </p:spPr>
          <p:txBody>
            <a:bodyPr wrap="square" rtlCol="0">
              <a:spAutoFit/>
            </a:bodyPr>
            <a:lstStyle/>
            <a:p>
              <a:r>
                <a:rPr lang="pt-BR" dirty="0"/>
                <a:t>CPU</a:t>
              </a:r>
            </a:p>
          </p:txBody>
        </p:sp>
        <p:sp>
          <p:nvSpPr>
            <p:cNvPr id="1035" name="Retângulo 1034">
              <a:extLst>
                <a:ext uri="{FF2B5EF4-FFF2-40B4-BE49-F238E27FC236}">
                  <a16:creationId xmlns:a16="http://schemas.microsoft.com/office/drawing/2014/main" id="{64493F57-41DC-AF5E-8964-5D47755D6F70}"/>
                </a:ext>
              </a:extLst>
            </p:cNvPr>
            <p:cNvSpPr/>
            <p:nvPr/>
          </p:nvSpPr>
          <p:spPr>
            <a:xfrm>
              <a:off x="4168383" y="4857475"/>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1036" name="Seta: para Baixo 1035">
              <a:extLst>
                <a:ext uri="{FF2B5EF4-FFF2-40B4-BE49-F238E27FC236}">
                  <a16:creationId xmlns:a16="http://schemas.microsoft.com/office/drawing/2014/main" id="{9FCD51C3-F9D0-93D6-7B47-BCA89F6025BC}"/>
                </a:ext>
              </a:extLst>
            </p:cNvPr>
            <p:cNvSpPr/>
            <p:nvPr/>
          </p:nvSpPr>
          <p:spPr>
            <a:xfrm>
              <a:off x="5688075" y="4559423"/>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7" name="Picture 2" descr="TensorFlow">
              <a:extLst>
                <a:ext uri="{FF2B5EF4-FFF2-40B4-BE49-F238E27FC236}">
                  <a16:creationId xmlns:a16="http://schemas.microsoft.com/office/drawing/2014/main" id="{A21EBD76-BD49-7865-0CEE-5F2E9154C0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064" t="21730" r="42206" b="46592"/>
            <a:stretch/>
          </p:blipFill>
          <p:spPr bwMode="auto">
            <a:xfrm>
              <a:off x="5514975" y="3526442"/>
              <a:ext cx="581025" cy="658191"/>
            </a:xfrm>
            <a:prstGeom prst="rect">
              <a:avLst/>
            </a:prstGeom>
            <a:noFill/>
            <a:extLst>
              <a:ext uri="{909E8E84-426E-40DD-AFC4-6F175D3DCCD1}">
                <a14:hiddenFill xmlns:a14="http://schemas.microsoft.com/office/drawing/2010/main">
                  <a:solidFill>
                    <a:srgbClr val="FFFFFF"/>
                  </a:solidFill>
                </a14:hiddenFill>
              </a:ext>
            </a:extLst>
          </p:spPr>
        </p:pic>
        <p:sp>
          <p:nvSpPr>
            <p:cNvPr id="1038" name="CaixaDeTexto 1037">
              <a:extLst>
                <a:ext uri="{FF2B5EF4-FFF2-40B4-BE49-F238E27FC236}">
                  <a16:creationId xmlns:a16="http://schemas.microsoft.com/office/drawing/2014/main" id="{E5A06D73-6832-DA56-1173-372D098511B7}"/>
                </a:ext>
              </a:extLst>
            </p:cNvPr>
            <p:cNvSpPr txBox="1"/>
            <p:nvPr/>
          </p:nvSpPr>
          <p:spPr>
            <a:xfrm>
              <a:off x="3075737" y="2374701"/>
              <a:ext cx="1063128" cy="307777"/>
            </a:xfrm>
            <a:prstGeom prst="rect">
              <a:avLst/>
            </a:prstGeom>
            <a:noFill/>
          </p:spPr>
          <p:txBody>
            <a:bodyPr wrap="square" rtlCol="0">
              <a:spAutoFit/>
            </a:bodyPr>
            <a:lstStyle/>
            <a:p>
              <a:pPr algn="ctr"/>
              <a:r>
                <a:rPr lang="pt-BR" sz="1400" dirty="0"/>
                <a:t>Aplicação</a:t>
              </a:r>
            </a:p>
          </p:txBody>
        </p:sp>
        <p:sp>
          <p:nvSpPr>
            <p:cNvPr id="1039" name="Retângulo 1038">
              <a:extLst>
                <a:ext uri="{FF2B5EF4-FFF2-40B4-BE49-F238E27FC236}">
                  <a16:creationId xmlns:a16="http://schemas.microsoft.com/office/drawing/2014/main" id="{4FBF967B-B90D-754C-2B0F-05FEDE9027F6}"/>
                </a:ext>
              </a:extLst>
            </p:cNvPr>
            <p:cNvSpPr/>
            <p:nvPr/>
          </p:nvSpPr>
          <p:spPr>
            <a:xfrm>
              <a:off x="4168383" y="5708543"/>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0" name="CaixaDeTexto 1039">
              <a:extLst>
                <a:ext uri="{FF2B5EF4-FFF2-40B4-BE49-F238E27FC236}">
                  <a16:creationId xmlns:a16="http://schemas.microsoft.com/office/drawing/2014/main" id="{D95FA6B9-C9F2-B004-0852-71624A6B3915}"/>
                </a:ext>
              </a:extLst>
            </p:cNvPr>
            <p:cNvSpPr txBox="1"/>
            <p:nvPr/>
          </p:nvSpPr>
          <p:spPr>
            <a:xfrm>
              <a:off x="3095878" y="5929155"/>
              <a:ext cx="1063127" cy="523220"/>
            </a:xfrm>
            <a:prstGeom prst="rect">
              <a:avLst/>
            </a:prstGeom>
            <a:noFill/>
          </p:spPr>
          <p:txBody>
            <a:bodyPr wrap="square" rtlCol="0">
              <a:spAutoFit/>
            </a:bodyPr>
            <a:lstStyle/>
            <a:p>
              <a:pPr algn="ctr"/>
              <a:r>
                <a:rPr lang="pt-BR" sz="1400" dirty="0"/>
                <a:t>Hardware de uso geral</a:t>
              </a:r>
            </a:p>
          </p:txBody>
        </p:sp>
        <p:sp>
          <p:nvSpPr>
            <p:cNvPr id="1041" name="CaixaDeTexto 1040">
              <a:extLst>
                <a:ext uri="{FF2B5EF4-FFF2-40B4-BE49-F238E27FC236}">
                  <a16:creationId xmlns:a16="http://schemas.microsoft.com/office/drawing/2014/main" id="{449DB427-4A65-1563-9EAC-93CAB3472CB0}"/>
                </a:ext>
              </a:extLst>
            </p:cNvPr>
            <p:cNvSpPr txBox="1"/>
            <p:nvPr/>
          </p:nvSpPr>
          <p:spPr>
            <a:xfrm>
              <a:off x="3095877" y="3771355"/>
              <a:ext cx="1063127" cy="523220"/>
            </a:xfrm>
            <a:prstGeom prst="rect">
              <a:avLst/>
            </a:prstGeom>
            <a:noFill/>
          </p:spPr>
          <p:txBody>
            <a:bodyPr wrap="square" rtlCol="0">
              <a:spAutoFit/>
            </a:bodyPr>
            <a:lstStyle/>
            <a:p>
              <a:pPr algn="ctr"/>
              <a:r>
                <a:rPr lang="pt-BR" sz="1400" dirty="0"/>
                <a:t>Framework de ML</a:t>
              </a:r>
            </a:p>
          </p:txBody>
        </p:sp>
        <p:pic>
          <p:nvPicPr>
            <p:cNvPr id="1042" name="Picture 2" descr="What's New in Deep Learning Research: Mobile Deep Learning with Google  MnasNet">
              <a:extLst>
                <a:ext uri="{FF2B5EF4-FFF2-40B4-BE49-F238E27FC236}">
                  <a16:creationId xmlns:a16="http://schemas.microsoft.com/office/drawing/2014/main" id="{D4AF93CE-E88E-6509-8E64-1AAC253BE16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975" r="7076"/>
            <a:stretch/>
          </p:blipFill>
          <p:spPr bwMode="auto">
            <a:xfrm>
              <a:off x="4243279" y="2124971"/>
              <a:ext cx="1405635" cy="817710"/>
            </a:xfrm>
            <a:prstGeom prst="rect">
              <a:avLst/>
            </a:prstGeom>
            <a:noFill/>
            <a:extLst>
              <a:ext uri="{909E8E84-426E-40DD-AFC4-6F175D3DCCD1}">
                <a14:hiddenFill xmlns:a14="http://schemas.microsoft.com/office/drawing/2010/main">
                  <a:solidFill>
                    <a:srgbClr val="FFFFFF"/>
                  </a:solidFill>
                </a14:hiddenFill>
              </a:ext>
            </a:extLst>
          </p:spPr>
        </p:pic>
        <p:sp>
          <p:nvSpPr>
            <p:cNvPr id="1043" name="Sinal de Adição 1042">
              <a:extLst>
                <a:ext uri="{FF2B5EF4-FFF2-40B4-BE49-F238E27FC236}">
                  <a16:creationId xmlns:a16="http://schemas.microsoft.com/office/drawing/2014/main" id="{E218803E-0018-1230-F8A3-274BBDEBBBF5}"/>
                </a:ext>
              </a:extLst>
            </p:cNvPr>
            <p:cNvSpPr>
              <a:spLocks noChangeAspect="1"/>
            </p:cNvSpPr>
            <p:nvPr/>
          </p:nvSpPr>
          <p:spPr>
            <a:xfrm>
              <a:off x="5691681" y="2430478"/>
              <a:ext cx="252000" cy="252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661474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43550" y="1825624"/>
            <a:ext cx="6447822"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solidFill>
                  <a:srgbClr val="00B050"/>
                </a:solidFill>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solidFill>
                  <a:srgbClr val="00B050"/>
                </a:solidFill>
                <a:effectLst/>
              </a:rPr>
              <a:t>quantização</a:t>
            </a:r>
            <a:r>
              <a:rPr lang="pt-BR" dirty="0"/>
              <a:t>, </a:t>
            </a:r>
            <a:r>
              <a:rPr lang="pt-BR" b="1" i="1" dirty="0" err="1">
                <a:solidFill>
                  <a:srgbClr val="00B050"/>
                </a:solidFill>
                <a:effectLst/>
              </a:rPr>
              <a:t>pruning</a:t>
            </a:r>
            <a:r>
              <a:rPr lang="pt-BR" b="0" i="0" dirty="0">
                <a:effectLst/>
              </a:rPr>
              <a:t> e </a:t>
            </a:r>
            <a:r>
              <a:rPr lang="pt-BR" b="1" i="1" dirty="0">
                <a:solidFill>
                  <a:srgbClr val="00B050"/>
                </a:solidFill>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a:t>
            </a:r>
            <a:r>
              <a:rPr lang="pt-BR" dirty="0"/>
              <a:t>*.</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200628" y="2308387"/>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
        <p:nvSpPr>
          <p:cNvPr id="5" name="CaixaDeTexto 4">
            <a:extLst>
              <a:ext uri="{FF2B5EF4-FFF2-40B4-BE49-F238E27FC236}">
                <a16:creationId xmlns:a16="http://schemas.microsoft.com/office/drawing/2014/main" id="{7115B5F8-D583-7571-4E22-FADCEABBDEE3}"/>
              </a:ext>
            </a:extLst>
          </p:cNvPr>
          <p:cNvSpPr txBox="1"/>
          <p:nvPr/>
        </p:nvSpPr>
        <p:spPr>
          <a:xfrm>
            <a:off x="108030" y="6583690"/>
            <a:ext cx="2361597" cy="261610"/>
          </a:xfrm>
          <a:prstGeom prst="rect">
            <a:avLst/>
          </a:prstGeom>
          <a:noFill/>
        </p:spPr>
        <p:txBody>
          <a:bodyPr wrap="square">
            <a:spAutoFit/>
          </a:bodyPr>
          <a:lstStyle/>
          <a:p>
            <a:r>
              <a:rPr lang="pt-BR" sz="1100" dirty="0"/>
              <a:t>*apenas executa o modelo treinado.</a:t>
            </a:r>
          </a:p>
        </p:txBody>
      </p:sp>
    </p:spTree>
    <p:extLst>
      <p:ext uri="{BB962C8B-B14F-4D97-AF65-F5344CB8AC3E}">
        <p14:creationId xmlns:p14="http://schemas.microsoft.com/office/powerpoint/2010/main" val="1510990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371382" cy="5032376"/>
          </a:xfrm>
        </p:spPr>
        <p:txBody>
          <a:bodyPr>
            <a:normAutofit fontScale="92500" lnSpcReduction="20000"/>
          </a:bodyPr>
          <a:lstStyle/>
          <a:p>
            <a:r>
              <a:rPr lang="pt-BR" dirty="0"/>
              <a:t>O primeiro passo é </a:t>
            </a:r>
            <a:r>
              <a:rPr lang="pt-BR" b="1" i="1" dirty="0">
                <a:solidFill>
                  <a:srgbClr val="00B050"/>
                </a:solidFill>
              </a:rPr>
              <a:t>treinar um modelo criado com o TF </a:t>
            </a:r>
            <a:r>
              <a:rPr lang="pt-BR" dirty="0"/>
              <a:t>em um computador com muitos recursos computacionais.</a:t>
            </a:r>
          </a:p>
          <a:p>
            <a:r>
              <a:rPr lang="pt-BR" dirty="0"/>
              <a:t>Após, usamos o </a:t>
            </a:r>
            <a:r>
              <a:rPr lang="pt-BR" b="1" i="1" dirty="0">
                <a:solidFill>
                  <a:srgbClr val="00B050"/>
                </a:solidFill>
              </a:rPr>
              <a:t>TF Lite converter para converter</a:t>
            </a:r>
            <a:r>
              <a:rPr lang="pt-BR" dirty="0"/>
              <a:t> esse modelo grande em um modelo pequeno.</a:t>
            </a:r>
          </a:p>
          <a:p>
            <a:pPr lvl="1">
              <a:buFont typeface="Wingdings" panose="05000000000000000000" pitchFamily="2" charset="2"/>
              <a:buChar char="§"/>
            </a:pPr>
            <a:r>
              <a:rPr lang="pt-BR" dirty="0"/>
              <a:t>Durante a conversão, podemos aplicar otimizações ao modelo. </a:t>
            </a:r>
          </a:p>
          <a:p>
            <a:r>
              <a:rPr lang="pt-BR" dirty="0"/>
              <a:t>Esse processo gera um </a:t>
            </a:r>
            <a:r>
              <a:rPr lang="pt-BR" b="1" i="1" dirty="0">
                <a:solidFill>
                  <a:srgbClr val="00B050"/>
                </a:solidFill>
              </a:rPr>
              <a:t>arquivo com extensão .</a:t>
            </a:r>
            <a:r>
              <a:rPr lang="pt-BR" b="1" i="1" dirty="0" err="1">
                <a:solidFill>
                  <a:srgbClr val="00B050"/>
                </a:solidFill>
              </a:rPr>
              <a:t>tflite</a:t>
            </a:r>
            <a:r>
              <a:rPr lang="pt-BR" dirty="0"/>
              <a:t>, o qual contém o modelo reduzido.</a:t>
            </a:r>
          </a:p>
          <a:p>
            <a:r>
              <a:rPr lang="pt-BR" dirty="0"/>
              <a:t>Na sequência, </a:t>
            </a:r>
            <a:r>
              <a:rPr lang="pt-BR" b="1" i="1" dirty="0">
                <a:solidFill>
                  <a:srgbClr val="00B050"/>
                </a:solidFill>
              </a:rPr>
              <a:t>usamos este arquivo para implantar o modelo </a:t>
            </a:r>
            <a:r>
              <a:rPr lang="pt-BR" dirty="0"/>
              <a:t>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2" y="1825624"/>
            <a:ext cx="6472177" cy="5032375"/>
          </a:xfrm>
        </p:spPr>
        <p:txBody>
          <a:bodyPr/>
          <a:lstStyle/>
          <a:p>
            <a:r>
              <a:rPr lang="pt-BR" dirty="0"/>
              <a:t>O TF Lite é a solução ideal para dispositivos edgeML.</a:t>
            </a:r>
          </a:p>
          <a:p>
            <a:pPr lvl="1">
              <a:buFont typeface="Wingdings" panose="05000000000000000000" pitchFamily="2" charset="2"/>
              <a:buChar char="§"/>
            </a:pPr>
            <a:r>
              <a:rPr lang="pt-BR" dirty="0"/>
              <a:t>EdgeML: dispositivos com capacidade computacional maior.</a:t>
            </a:r>
          </a:p>
          <a:p>
            <a:r>
              <a:rPr lang="pt-BR" dirty="0"/>
              <a:t>Mas e quando falamos do uso de ML em </a:t>
            </a:r>
            <a:r>
              <a:rPr lang="pt-BR" b="1" i="1" dirty="0">
                <a:solidFill>
                  <a:srgbClr val="00B050"/>
                </a:solidFill>
              </a:rPr>
              <a:t>dispositivos com recursos </a:t>
            </a:r>
            <a:r>
              <a:rPr lang="pt-BR" b="1" i="1" dirty="0">
                <a:solidFill>
                  <a:srgbClr val="00B050"/>
                </a:solidFill>
                <a:effectLst/>
              </a:rPr>
              <a:t>extremamente limitados</a:t>
            </a:r>
            <a:r>
              <a:rPr lang="pt-BR" b="0" i="0" dirty="0">
                <a:effectLst/>
              </a:rPr>
              <a:t> e que requerem </a:t>
            </a:r>
            <a:r>
              <a:rPr lang="pt-BR" b="1" i="1" dirty="0">
                <a:solidFill>
                  <a:srgbClr val="00B050"/>
                </a:solidFill>
                <a:effectLst/>
              </a:rPr>
              <a:t>baixíssimo consumo de energia</a:t>
            </a:r>
            <a:r>
              <a:rPr lang="pt-BR" b="0" i="0" dirty="0">
                <a:effectLst/>
              </a:rPr>
              <a:t>, como microcontroladores?</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1831994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a inferência nesses dispositivos</a:t>
            </a:r>
            <a:r>
              <a:rPr lang="pt-BR" b="0" i="0" dirty="0">
                <a:effectLst/>
              </a:rPr>
              <a:t>?</a:t>
            </a:r>
          </a:p>
          <a:p>
            <a:r>
              <a:rPr lang="pt-BR" b="0" i="0" dirty="0">
                <a:effectLst/>
              </a:rPr>
              <a:t>Eles têm </a:t>
            </a:r>
            <a:r>
              <a:rPr lang="pt-BR" b="1" i="1" dirty="0">
                <a:effectLst/>
              </a:rPr>
              <a:t>capacidades computacionais muito menores </a:t>
            </a:r>
            <a:r>
              <a:rPr lang="pt-BR" b="0" i="0" dirty="0">
                <a:effectLst/>
              </a:rPr>
              <a:t>em comparação com smartphones e tablets</a:t>
            </a:r>
            <a:r>
              <a:rPr lang="pt-BR" dirty="0"/>
              <a:t>.</a:t>
            </a:r>
          </a:p>
          <a:p>
            <a:r>
              <a:rPr lang="pt-BR" dirty="0"/>
              <a:t>P</a:t>
            </a:r>
            <a:r>
              <a:rPr lang="pt-BR" b="0" i="0" dirty="0">
                <a:effectLst/>
              </a:rPr>
              <a:t>ortanto, </a:t>
            </a:r>
            <a:r>
              <a:rPr lang="pt-BR" b="1" i="1" dirty="0">
                <a:effectLst/>
              </a:rPr>
              <a:t>eles requerem uma implementação </a:t>
            </a:r>
            <a:r>
              <a:rPr lang="pt-BR" b="1" i="1" dirty="0">
                <a:solidFill>
                  <a:srgbClr val="00B050"/>
                </a:solidFill>
                <a:effectLst/>
              </a:rPr>
              <a:t>ainda mais enxuta e eficiente</a:t>
            </a:r>
            <a:r>
              <a:rPr lang="pt-BR" b="0" i="0" dirty="0">
                <a:effectLst/>
              </a:rPr>
              <a:t>.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a:t>
            </a:r>
            <a:r>
              <a:rPr lang="pt-BR" b="1" i="1" dirty="0">
                <a:solidFill>
                  <a:srgbClr val="00B050"/>
                </a:solidFill>
              </a:rPr>
              <a:t>células</a:t>
            </a:r>
            <a:r>
              <a:rPr lang="pt-BR" dirty="0"/>
              <a:t> que possuem </a:t>
            </a:r>
            <a:r>
              <a:rPr lang="pt-BR" b="1" i="1" dirty="0"/>
              <a:t>mecanismos eletroquímicos </a:t>
            </a:r>
            <a:r>
              <a:rPr lang="pt-BR" b="0" i="0" dirty="0">
                <a:effectLst/>
              </a:rPr>
              <a:t>para realizar a </a:t>
            </a:r>
            <a:r>
              <a:rPr lang="pt-BR" b="1" i="1" dirty="0">
                <a:solidFill>
                  <a:srgbClr val="00B050"/>
                </a:solidFill>
                <a:effectLst/>
              </a:rPr>
              <a:t>transmissão de sinais elétricos </a:t>
            </a:r>
            <a:r>
              <a:rPr lang="pt-BR" b="0" i="0" dirty="0">
                <a:effectLst/>
              </a:rPr>
              <a:t>(i.e., informações) </a:t>
            </a:r>
            <a:r>
              <a:rPr lang="pt-BR" b="1" i="1" dirty="0">
                <a:solidFill>
                  <a:srgbClr val="00B050"/>
                </a:solidFill>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solidFill>
                  <a:srgbClr val="00B050"/>
                </a:solidFill>
              </a:rPr>
              <a:t>soma</a:t>
            </a:r>
            <a:r>
              <a:rPr lang="pt-BR" dirty="0"/>
              <a:t>.</a:t>
            </a:r>
          </a:p>
          <a:p>
            <a:r>
              <a:rPr lang="pt-BR" dirty="0"/>
              <a:t>Os </a:t>
            </a:r>
            <a:r>
              <a:rPr lang="pt-BR" b="1" i="1" dirty="0"/>
              <a:t>dendritos</a:t>
            </a:r>
            <a:r>
              <a:rPr lang="pt-BR" dirty="0"/>
              <a:t> </a:t>
            </a:r>
            <a:r>
              <a:rPr lang="pt-BR" b="1" i="1" dirty="0"/>
              <a:t>recebem</a:t>
            </a:r>
            <a:r>
              <a:rPr lang="pt-BR" dirty="0"/>
              <a:t> </a:t>
            </a:r>
            <a:r>
              <a:rPr lang="pt-BR" b="1" i="1" dirty="0"/>
              <a:t>estímulos </a:t>
            </a:r>
            <a:r>
              <a:rPr lang="pt-BR" dirty="0"/>
              <a:t>vindos</a:t>
            </a:r>
            <a:r>
              <a:rPr lang="pt-BR" b="1" i="1" dirty="0"/>
              <a:t> de outros neurônios </a:t>
            </a:r>
            <a:r>
              <a:rPr lang="pt-BR" dirty="0"/>
              <a:t>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441266" y="1825624"/>
            <a:ext cx="6598334" cy="5032375"/>
          </a:xfrm>
        </p:spPr>
        <p:txBody>
          <a:bodyPr>
            <a:normAutofit fontScale="92500" lnSpcReduction="20000"/>
          </a:bodyPr>
          <a:lstStyle/>
          <a:p>
            <a:r>
              <a:rPr lang="pt-BR" b="0" i="0" dirty="0">
                <a:effectLst/>
              </a:rPr>
              <a:t>O TF Lite Micro é uma versão ainda </a:t>
            </a:r>
            <a:r>
              <a:rPr lang="pt-BR" b="1" i="1" dirty="0">
                <a:solidFill>
                  <a:srgbClr val="00B050"/>
                </a:solidFill>
                <a:effectLst/>
              </a:rPr>
              <a:t>mais leve e otimizada do TF Lite</a:t>
            </a:r>
            <a:r>
              <a:rPr lang="pt-BR" b="0" i="0" dirty="0">
                <a:effectLst/>
              </a:rPr>
              <a:t>.</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a:t>
            </a:r>
            <a:r>
              <a:rPr lang="pt-BR" b="1" i="1" dirty="0">
                <a:solidFill>
                  <a:srgbClr val="00B050"/>
                </a:solidFill>
              </a:rPr>
              <a:t>16 KB de memória</a:t>
            </a:r>
            <a:r>
              <a:rPr lang="pt-BR" dirty="0"/>
              <a:t>.</a:t>
            </a:r>
          </a:p>
          <a:p>
            <a:r>
              <a:rPr lang="pt-BR" b="1" i="1" dirty="0">
                <a:solidFill>
                  <a:srgbClr val="00B050"/>
                </a:solidFill>
              </a:rPr>
              <a:t>Não requer </a:t>
            </a:r>
            <a:r>
              <a:rPr lang="pt-BR" dirty="0"/>
              <a:t>suporte de </a:t>
            </a:r>
            <a:r>
              <a:rPr lang="pt-BR" b="1" i="1" dirty="0">
                <a:solidFill>
                  <a:srgbClr val="00B050"/>
                </a:solidFill>
              </a:rPr>
              <a:t>sistema operacional</a:t>
            </a:r>
            <a:r>
              <a:rPr lang="pt-BR" dirty="0"/>
              <a:t>, </a:t>
            </a:r>
            <a:r>
              <a:rPr lang="pt-BR" b="1" i="1" dirty="0">
                <a:solidFill>
                  <a:srgbClr val="00B050"/>
                </a:solidFill>
              </a:rPr>
              <a:t>bibliotecas</a:t>
            </a:r>
            <a:r>
              <a:rPr lang="pt-BR" dirty="0"/>
              <a:t> C ou C++ padrão ou </a:t>
            </a:r>
            <a:r>
              <a:rPr lang="pt-BR" b="1" i="1" dirty="0">
                <a:solidFill>
                  <a:srgbClr val="00B050"/>
                </a:solidFill>
              </a:rPr>
              <a:t>alocação dinâmica de memória</a:t>
            </a:r>
            <a:r>
              <a:rPr lang="pt-BR" dirty="0"/>
              <a:t>.</a:t>
            </a:r>
          </a:p>
          <a:p>
            <a:r>
              <a:rPr lang="pt-BR" dirty="0"/>
              <a:t>Após a conversão do modelo TF em TF Lite, o converte para uma </a:t>
            </a:r>
            <a:r>
              <a:rPr lang="pt-BR" b="1" i="1" dirty="0" err="1">
                <a:solidFill>
                  <a:srgbClr val="00B050"/>
                </a:solidFill>
              </a:rPr>
              <a:t>array</a:t>
            </a:r>
            <a:r>
              <a:rPr lang="pt-BR" b="1" i="1" dirty="0">
                <a:solidFill>
                  <a:srgbClr val="00B050"/>
                </a:solidFill>
              </a:rPr>
              <a:t> de bytes </a:t>
            </a:r>
            <a:r>
              <a:rPr lang="pt-BR" dirty="0"/>
              <a:t>e o </a:t>
            </a:r>
            <a:r>
              <a:rPr lang="pt-BR" b="1" i="1" dirty="0">
                <a:solidFill>
                  <a:srgbClr val="00B050"/>
                </a:solidFill>
              </a:rPr>
              <a:t>compila junto ao programa</a:t>
            </a:r>
            <a:r>
              <a:rPr lang="pt-BR" dirty="0"/>
              <a:t>.</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695719" y="1825624"/>
            <a:ext cx="6331181" cy="5032376"/>
          </a:xfrm>
        </p:spPr>
        <p:txBody>
          <a:bodyPr>
            <a:normAutofit/>
          </a:bodyPr>
          <a:lstStyle/>
          <a:p>
            <a:r>
              <a:rPr lang="pt-BR" dirty="0"/>
              <a:t>Outra forma para habilitar o uso de ML em dispositivos embarcados é através de </a:t>
            </a:r>
            <a:r>
              <a:rPr lang="pt-BR" b="1" i="1" dirty="0">
                <a:solidFill>
                  <a:srgbClr val="00B050"/>
                </a:solidFill>
              </a:rPr>
              <a:t>hardwares otimizados </a:t>
            </a:r>
            <a:r>
              <a:rPr lang="pt-BR" dirty="0"/>
              <a:t>para a execução eficiente dos modelos.</a:t>
            </a:r>
          </a:p>
          <a:p>
            <a:r>
              <a:rPr lang="pt-BR" dirty="0"/>
              <a:t>Vários fabricantes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t>
            </a:r>
            <a:r>
              <a:rPr lang="pt-BR" b="1" i="1" dirty="0" err="1">
                <a:solidFill>
                  <a:srgbClr val="00B050"/>
                </a:solidFill>
              </a:rPr>
              <a:t>GPUs</a:t>
            </a:r>
            <a:r>
              <a:rPr lang="pt-BR" dirty="0"/>
              <a:t> e/ou </a:t>
            </a:r>
            <a:r>
              <a:rPr lang="pt-BR" b="1" i="1" dirty="0">
                <a:solidFill>
                  <a:srgbClr val="00B050"/>
                </a:solidFill>
              </a:rPr>
              <a:t>aceleradores de ML</a:t>
            </a:r>
            <a:r>
              <a:rPr lang="pt-BR" dirty="0"/>
              <a:t>,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0FF2C-70EC-C64E-952A-4B74A1CCC5F9}"/>
              </a:ext>
            </a:extLst>
          </p:cNvPr>
          <p:cNvSpPr>
            <a:spLocks noGrp="1"/>
          </p:cNvSpPr>
          <p:nvPr>
            <p:ph type="title"/>
          </p:nvPr>
        </p:nvSpPr>
        <p:spPr/>
        <p:txBody>
          <a:bodyPr/>
          <a:lstStyle/>
          <a:p>
            <a:r>
              <a:rPr lang="pt-BR" i="1" dirty="0" err="1"/>
              <a:t>Graphics</a:t>
            </a:r>
            <a:r>
              <a:rPr lang="pt-BR" i="1" dirty="0"/>
              <a:t> </a:t>
            </a:r>
            <a:r>
              <a:rPr lang="pt-BR" i="1" dirty="0" err="1"/>
              <a:t>Processing</a:t>
            </a:r>
            <a:r>
              <a:rPr lang="pt-BR" i="1" dirty="0"/>
              <a:t> Unit </a:t>
            </a:r>
            <a:r>
              <a:rPr lang="pt-BR" dirty="0"/>
              <a:t>(GPU)</a:t>
            </a:r>
          </a:p>
        </p:txBody>
      </p:sp>
      <p:sp>
        <p:nvSpPr>
          <p:cNvPr id="3" name="Espaço Reservado para Conteúdo 2">
            <a:extLst>
              <a:ext uri="{FF2B5EF4-FFF2-40B4-BE49-F238E27FC236}">
                <a16:creationId xmlns:a16="http://schemas.microsoft.com/office/drawing/2014/main" id="{4345E7C5-8EBE-B11F-C91D-564899D05BA5}"/>
              </a:ext>
            </a:extLst>
          </p:cNvPr>
          <p:cNvSpPr>
            <a:spLocks noGrp="1"/>
          </p:cNvSpPr>
          <p:nvPr>
            <p:ph idx="1"/>
          </p:nvPr>
        </p:nvSpPr>
        <p:spPr>
          <a:xfrm>
            <a:off x="5772839" y="1825624"/>
            <a:ext cx="6257580" cy="5032375"/>
          </a:xfrm>
        </p:spPr>
        <p:txBody>
          <a:bodyPr>
            <a:normAutofit/>
          </a:bodyPr>
          <a:lstStyle/>
          <a:p>
            <a:r>
              <a:rPr lang="pt-BR" b="0" i="0" dirty="0">
                <a:effectLst/>
              </a:rPr>
              <a:t>Componente de HW especialmente projetado para lidar com </a:t>
            </a:r>
            <a:r>
              <a:rPr lang="pt-BR" b="1" i="1" dirty="0">
                <a:effectLst/>
              </a:rPr>
              <a:t>tarefas paralelas</a:t>
            </a:r>
            <a:r>
              <a:rPr lang="pt-BR" b="0" i="0" dirty="0">
                <a:effectLst/>
              </a:rPr>
              <a:t> </a:t>
            </a:r>
            <a:r>
              <a:rPr lang="pt-BR" b="1" i="1" dirty="0">
                <a:effectLst/>
              </a:rPr>
              <a:t>de computação </a:t>
            </a:r>
            <a:r>
              <a:rPr lang="pt-BR" b="0" i="0" dirty="0">
                <a:effectLst/>
              </a:rPr>
              <a:t>envolvendo grandes quantidades de dados.</a:t>
            </a:r>
          </a:p>
          <a:p>
            <a:pPr lvl="1">
              <a:buFont typeface="Wingdings" panose="05000000000000000000" pitchFamily="2" charset="2"/>
              <a:buChar char="§"/>
            </a:pPr>
            <a:r>
              <a:rPr lang="pt-BR" dirty="0"/>
              <a:t>E</a:t>
            </a:r>
            <a:r>
              <a:rPr lang="pt-BR" b="0" i="0" dirty="0">
                <a:effectLst/>
              </a:rPr>
              <a:t>xecutam a mesma operação em paralelo em uma grande quantidade de dados.</a:t>
            </a:r>
          </a:p>
          <a:p>
            <a:r>
              <a:rPr lang="pt-BR" dirty="0"/>
              <a:t>Isso as</a:t>
            </a:r>
            <a:r>
              <a:rPr lang="pt-BR" b="0" i="0" dirty="0">
                <a:effectLst/>
              </a:rPr>
              <a:t> torna ideal para trabalhar com </a:t>
            </a:r>
            <a:r>
              <a:rPr lang="pt-BR" b="1" i="1" dirty="0">
                <a:effectLst/>
              </a:rPr>
              <a:t>aplicações intensivas de processamento que envolvam cálculos matriciais</a:t>
            </a:r>
            <a:r>
              <a:rPr lang="pt-BR" b="0" i="0" dirty="0">
                <a:effectLst/>
              </a:rPr>
              <a:t>, como processamento e renderização de vídeo, simulações físicas, modelagem 3D, treinamento de modelos de ML, etc.</a:t>
            </a:r>
          </a:p>
        </p:txBody>
      </p:sp>
      <p:pic>
        <p:nvPicPr>
          <p:cNvPr id="2050" name="Picture 2" descr="Differences between GPU and CPU cores">
            <a:extLst>
              <a:ext uri="{FF2B5EF4-FFF2-40B4-BE49-F238E27FC236}">
                <a16:creationId xmlns:a16="http://schemas.microsoft.com/office/drawing/2014/main" id="{EA827999-E986-595C-B7B7-58C6F4965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36" y="2420655"/>
            <a:ext cx="5640701" cy="297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227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0FF2C-70EC-C64E-952A-4B74A1CCC5F9}"/>
              </a:ext>
            </a:extLst>
          </p:cNvPr>
          <p:cNvSpPr>
            <a:spLocks noGrp="1"/>
          </p:cNvSpPr>
          <p:nvPr>
            <p:ph type="title"/>
          </p:nvPr>
        </p:nvSpPr>
        <p:spPr/>
        <p:txBody>
          <a:bodyPr/>
          <a:lstStyle/>
          <a:p>
            <a:r>
              <a:rPr lang="pt-BR" i="1" dirty="0" err="1"/>
              <a:t>Graphics</a:t>
            </a:r>
            <a:r>
              <a:rPr lang="pt-BR" i="1" dirty="0"/>
              <a:t> </a:t>
            </a:r>
            <a:r>
              <a:rPr lang="pt-BR" i="1" dirty="0" err="1"/>
              <a:t>Processing</a:t>
            </a:r>
            <a:r>
              <a:rPr lang="pt-BR" i="1" dirty="0"/>
              <a:t> Unit </a:t>
            </a:r>
            <a:r>
              <a:rPr lang="pt-BR" dirty="0"/>
              <a:t>(GPU)</a:t>
            </a:r>
          </a:p>
        </p:txBody>
      </p:sp>
      <p:sp>
        <p:nvSpPr>
          <p:cNvPr id="3" name="Espaço Reservado para Conteúdo 2">
            <a:extLst>
              <a:ext uri="{FF2B5EF4-FFF2-40B4-BE49-F238E27FC236}">
                <a16:creationId xmlns:a16="http://schemas.microsoft.com/office/drawing/2014/main" id="{4345E7C5-8EBE-B11F-C91D-564899D05BA5}"/>
              </a:ext>
            </a:extLst>
          </p:cNvPr>
          <p:cNvSpPr>
            <a:spLocks noGrp="1"/>
          </p:cNvSpPr>
          <p:nvPr>
            <p:ph idx="1"/>
          </p:nvPr>
        </p:nvSpPr>
        <p:spPr>
          <a:xfrm>
            <a:off x="6995711" y="1825624"/>
            <a:ext cx="5034708" cy="5032375"/>
          </a:xfrm>
        </p:spPr>
        <p:txBody>
          <a:bodyPr>
            <a:normAutofit/>
          </a:bodyPr>
          <a:lstStyle/>
          <a:p>
            <a:r>
              <a:rPr lang="pt-BR" dirty="0"/>
              <a:t>Possuem vários (GPU) </a:t>
            </a:r>
            <a:r>
              <a:rPr lang="pt-BR" i="1" dirty="0"/>
              <a:t>cores</a:t>
            </a:r>
            <a:r>
              <a:rPr lang="pt-BR" dirty="0"/>
              <a:t> pequenos especializados em operações de multiplicação e acumulação (</a:t>
            </a:r>
            <a:r>
              <a:rPr lang="pt-BR" i="1" dirty="0" err="1"/>
              <a:t>multiply</a:t>
            </a:r>
            <a:r>
              <a:rPr lang="pt-BR" i="1" dirty="0"/>
              <a:t> </a:t>
            </a:r>
            <a:r>
              <a:rPr lang="pt-BR" i="1" dirty="0" err="1"/>
              <a:t>and</a:t>
            </a:r>
            <a:r>
              <a:rPr lang="pt-BR" i="1" dirty="0"/>
              <a:t> </a:t>
            </a:r>
            <a:r>
              <a:rPr lang="pt-BR" i="1" dirty="0" err="1"/>
              <a:t>accumulate</a:t>
            </a:r>
            <a:r>
              <a:rPr lang="pt-BR" i="1" dirty="0"/>
              <a:t> </a:t>
            </a:r>
            <a:r>
              <a:rPr lang="pt-BR" dirty="0"/>
              <a:t>- MAC), tornando as </a:t>
            </a:r>
            <a:r>
              <a:rPr lang="pt-BR" dirty="0" err="1"/>
              <a:t>GPUs</a:t>
            </a:r>
            <a:r>
              <a:rPr lang="pt-BR" dirty="0"/>
              <a:t> muito boas em operações de multiplicação e adição de matrizes paralelas.</a:t>
            </a:r>
          </a:p>
          <a:p>
            <a:r>
              <a:rPr lang="pt-BR" dirty="0"/>
              <a:t>Essas operações são essenciais para o processamento de redes neurais.</a:t>
            </a:r>
          </a:p>
        </p:txBody>
      </p:sp>
      <p:pic>
        <p:nvPicPr>
          <p:cNvPr id="3074" name="Picture 2">
            <a:extLst>
              <a:ext uri="{FF2B5EF4-FFF2-40B4-BE49-F238E27FC236}">
                <a16:creationId xmlns:a16="http://schemas.microsoft.com/office/drawing/2014/main" id="{6D363B45-EDD6-C747-DD73-346D8B438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52" y="2831335"/>
            <a:ext cx="6820915" cy="215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5979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0FF2C-70EC-C64E-952A-4B74A1CCC5F9}"/>
              </a:ext>
            </a:extLst>
          </p:cNvPr>
          <p:cNvSpPr>
            <a:spLocks noGrp="1"/>
          </p:cNvSpPr>
          <p:nvPr>
            <p:ph type="title"/>
          </p:nvPr>
        </p:nvSpPr>
        <p:spPr/>
        <p:txBody>
          <a:bodyPr/>
          <a:lstStyle/>
          <a:p>
            <a:r>
              <a:rPr lang="pt-BR" i="1" dirty="0" err="1"/>
              <a:t>Graphics</a:t>
            </a:r>
            <a:r>
              <a:rPr lang="pt-BR" i="1" dirty="0"/>
              <a:t> </a:t>
            </a:r>
            <a:r>
              <a:rPr lang="pt-BR" i="1" dirty="0" err="1"/>
              <a:t>Processing</a:t>
            </a:r>
            <a:r>
              <a:rPr lang="pt-BR" i="1" dirty="0"/>
              <a:t> Unit </a:t>
            </a:r>
            <a:r>
              <a:rPr lang="pt-BR" dirty="0"/>
              <a:t>(GPU)</a:t>
            </a:r>
          </a:p>
        </p:txBody>
      </p:sp>
      <p:sp>
        <p:nvSpPr>
          <p:cNvPr id="3" name="Espaço Reservado para Conteúdo 2">
            <a:extLst>
              <a:ext uri="{FF2B5EF4-FFF2-40B4-BE49-F238E27FC236}">
                <a16:creationId xmlns:a16="http://schemas.microsoft.com/office/drawing/2014/main" id="{4345E7C5-8EBE-B11F-C91D-564899D05BA5}"/>
              </a:ext>
            </a:extLst>
          </p:cNvPr>
          <p:cNvSpPr>
            <a:spLocks noGrp="1"/>
          </p:cNvSpPr>
          <p:nvPr>
            <p:ph idx="1"/>
          </p:nvPr>
        </p:nvSpPr>
        <p:spPr>
          <a:xfrm>
            <a:off x="5838940" y="1825624"/>
            <a:ext cx="6191479" cy="5032375"/>
          </a:xfrm>
        </p:spPr>
        <p:txBody>
          <a:bodyPr>
            <a:normAutofit fontScale="92500"/>
          </a:bodyPr>
          <a:lstStyle/>
          <a:p>
            <a:r>
              <a:rPr lang="pt-BR" dirty="0"/>
              <a:t>Alguns modelos de </a:t>
            </a:r>
            <a:r>
              <a:rPr lang="pt-BR" dirty="0" err="1"/>
              <a:t>GPUs</a:t>
            </a:r>
            <a:r>
              <a:rPr lang="pt-BR" dirty="0"/>
              <a:t> têm </a:t>
            </a:r>
            <a:r>
              <a:rPr lang="pt-BR" i="1" dirty="0"/>
              <a:t>cores</a:t>
            </a:r>
            <a:r>
              <a:rPr lang="pt-BR" dirty="0"/>
              <a:t> mais especializados ainda para operações envolvendo matrizes.</a:t>
            </a:r>
          </a:p>
          <a:p>
            <a:r>
              <a:rPr lang="pt-BR" dirty="0"/>
              <a:t>No caso da NVIDIA, esses </a:t>
            </a:r>
            <a:r>
              <a:rPr lang="pt-BR" i="1" dirty="0"/>
              <a:t>cores</a:t>
            </a:r>
            <a:r>
              <a:rPr lang="pt-BR" dirty="0"/>
              <a:t> são chamados de </a:t>
            </a:r>
            <a:r>
              <a:rPr lang="pt-BR" i="1" dirty="0"/>
              <a:t>Tensor Cores</a:t>
            </a:r>
            <a:r>
              <a:rPr lang="pt-BR" dirty="0"/>
              <a:t>.</a:t>
            </a:r>
          </a:p>
          <a:p>
            <a:r>
              <a:rPr lang="pt-BR" dirty="0"/>
              <a:t>Enquanto os GPU </a:t>
            </a:r>
            <a:r>
              <a:rPr lang="pt-BR" i="1" dirty="0"/>
              <a:t>cores</a:t>
            </a:r>
            <a:r>
              <a:rPr lang="pt-BR" dirty="0"/>
              <a:t> executam apenas uma operação MAC por ciclo de </a:t>
            </a:r>
            <a:r>
              <a:rPr lang="pt-BR" i="1" dirty="0"/>
              <a:t>clock</a:t>
            </a:r>
            <a:r>
              <a:rPr lang="pt-BR" dirty="0"/>
              <a:t>, os </a:t>
            </a:r>
            <a:r>
              <a:rPr lang="pt-BR" i="1" dirty="0"/>
              <a:t>Tensor cores</a:t>
            </a:r>
            <a:r>
              <a:rPr lang="pt-BR" dirty="0"/>
              <a:t> executam várias operações.</a:t>
            </a:r>
          </a:p>
          <a:p>
            <a:pPr lvl="1"/>
            <a:r>
              <a:rPr lang="pt-BR" dirty="0"/>
              <a:t>Por exemplo, um Tensor core da NVIDIA executa uma operação MAC matricial (matrizes 4x4) por ciclo de </a:t>
            </a:r>
            <a:r>
              <a:rPr lang="pt-BR" i="1" dirty="0"/>
              <a:t>clock</a:t>
            </a:r>
            <a:r>
              <a:rPr lang="pt-BR" dirty="0"/>
              <a:t>.</a:t>
            </a:r>
          </a:p>
          <a:p>
            <a:r>
              <a:rPr lang="pt-BR" dirty="0"/>
              <a:t>Assim, aceleram ainda mais o treinamento de redes neurais.</a:t>
            </a:r>
          </a:p>
          <a:p>
            <a:endParaRPr lang="pt-BR" dirty="0"/>
          </a:p>
        </p:txBody>
      </p:sp>
      <p:pic>
        <p:nvPicPr>
          <p:cNvPr id="4098" name="Picture 2" descr="Figure 8: Tensor Core 4x4x4 matrix multiply and accumulate.">
            <a:extLst>
              <a:ext uri="{FF2B5EF4-FFF2-40B4-BE49-F238E27FC236}">
                <a16:creationId xmlns:a16="http://schemas.microsoft.com/office/drawing/2014/main" id="{A0E797C3-205D-89BF-90E4-A736E7BDE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28140"/>
            <a:ext cx="5676262" cy="14079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F547B24-CD08-51DB-F2A2-21D6451A1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81" y="2029860"/>
            <a:ext cx="5563517" cy="1761250"/>
          </a:xfrm>
          <a:prstGeom prst="rect">
            <a:avLst/>
          </a:prstGeom>
          <a:noFill/>
          <a:extLst>
            <a:ext uri="{909E8E84-426E-40DD-AFC4-6F175D3DCCD1}">
              <a14:hiddenFill xmlns:a14="http://schemas.microsoft.com/office/drawing/2010/main">
                <a:solidFill>
                  <a:srgbClr val="FFFFFF"/>
                </a:solidFill>
              </a14:hiddenFill>
            </a:ext>
          </a:extLst>
        </p:spPr>
      </p:pic>
      <p:sp>
        <p:nvSpPr>
          <p:cNvPr id="5" name="Sinal de Multiplicação 4">
            <a:extLst>
              <a:ext uri="{FF2B5EF4-FFF2-40B4-BE49-F238E27FC236}">
                <a16:creationId xmlns:a16="http://schemas.microsoft.com/office/drawing/2014/main" id="{793680C5-9C36-7CF3-51F2-5C0C4D74C05D}"/>
              </a:ext>
            </a:extLst>
          </p:cNvPr>
          <p:cNvSpPr/>
          <p:nvPr/>
        </p:nvSpPr>
        <p:spPr>
          <a:xfrm>
            <a:off x="2943339" y="3877937"/>
            <a:ext cx="714261" cy="649996"/>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75041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7FA1E-14F7-0B4C-1591-2CDD7FB7A478}"/>
              </a:ext>
            </a:extLst>
          </p:cNvPr>
          <p:cNvSpPr>
            <a:spLocks noGrp="1"/>
          </p:cNvSpPr>
          <p:nvPr>
            <p:ph type="title"/>
          </p:nvPr>
        </p:nvSpPr>
        <p:spPr/>
        <p:txBody>
          <a:bodyPr/>
          <a:lstStyle/>
          <a:p>
            <a:r>
              <a:rPr lang="pt-BR" i="1" dirty="0"/>
              <a:t>N</a:t>
            </a:r>
            <a:r>
              <a:rPr lang="pt-BR" b="0" i="1" dirty="0">
                <a:effectLst/>
              </a:rPr>
              <a:t>eural </a:t>
            </a:r>
            <a:r>
              <a:rPr lang="pt-BR" b="0" i="1" dirty="0" err="1">
                <a:effectLst/>
              </a:rPr>
              <a:t>processing</a:t>
            </a:r>
            <a:r>
              <a:rPr lang="pt-BR" b="0" i="1" dirty="0">
                <a:effectLst/>
              </a:rPr>
              <a:t> </a:t>
            </a:r>
            <a:r>
              <a:rPr lang="pt-BR" b="0" i="1" dirty="0" err="1">
                <a:effectLst/>
              </a:rPr>
              <a:t>units</a:t>
            </a:r>
            <a:r>
              <a:rPr lang="pt-BR" b="0" i="1" dirty="0">
                <a:effectLst/>
              </a:rPr>
              <a:t> </a:t>
            </a:r>
            <a:r>
              <a:rPr lang="pt-BR" b="0" dirty="0">
                <a:effectLst/>
              </a:rPr>
              <a:t>(</a:t>
            </a:r>
            <a:r>
              <a:rPr lang="pt-BR" b="0" dirty="0" err="1">
                <a:effectLst/>
              </a:rPr>
              <a:t>NPUs</a:t>
            </a:r>
            <a:r>
              <a:rPr lang="pt-BR" b="0" dirty="0">
                <a:effectLst/>
              </a:rPr>
              <a:t>)</a:t>
            </a:r>
            <a:endParaRPr lang="pt-BR" dirty="0"/>
          </a:p>
        </p:txBody>
      </p:sp>
      <p:sp>
        <p:nvSpPr>
          <p:cNvPr id="3" name="Espaço Reservado para Conteúdo 2">
            <a:extLst>
              <a:ext uri="{FF2B5EF4-FFF2-40B4-BE49-F238E27FC236}">
                <a16:creationId xmlns:a16="http://schemas.microsoft.com/office/drawing/2014/main" id="{3948D4C9-3748-399D-A574-DA387C6487BF}"/>
              </a:ext>
            </a:extLst>
          </p:cNvPr>
          <p:cNvSpPr>
            <a:spLocks noGrp="1"/>
          </p:cNvSpPr>
          <p:nvPr>
            <p:ph idx="1"/>
          </p:nvPr>
        </p:nvSpPr>
        <p:spPr>
          <a:xfrm>
            <a:off x="5464367" y="1825624"/>
            <a:ext cx="6588086" cy="5032375"/>
          </a:xfrm>
        </p:spPr>
        <p:txBody>
          <a:bodyPr>
            <a:normAutofit/>
          </a:bodyPr>
          <a:lstStyle/>
          <a:p>
            <a:r>
              <a:rPr lang="pt-BR" b="0" i="0" dirty="0" err="1">
                <a:effectLst/>
              </a:rPr>
              <a:t>NPUs</a:t>
            </a:r>
            <a:r>
              <a:rPr lang="pt-BR" b="0" i="0" dirty="0">
                <a:effectLst/>
              </a:rPr>
              <a:t> ou </a:t>
            </a:r>
            <a:r>
              <a:rPr lang="pt-BR" b="0" i="0" dirty="0" err="1">
                <a:effectLst/>
              </a:rPr>
              <a:t>NEs</a:t>
            </a:r>
            <a:r>
              <a:rPr lang="pt-BR" b="0" i="0" dirty="0">
                <a:effectLst/>
              </a:rPr>
              <a:t> s</a:t>
            </a:r>
            <a:r>
              <a:rPr lang="pt-BR" dirty="0"/>
              <a:t>ão </a:t>
            </a:r>
            <a:r>
              <a:rPr lang="pt-BR" b="1" i="1" dirty="0">
                <a:solidFill>
                  <a:srgbClr val="00B050"/>
                </a:solidFill>
              </a:rPr>
              <a:t>hardwares altamente especializados</a:t>
            </a:r>
            <a:r>
              <a:rPr lang="pt-BR" dirty="0"/>
              <a:t> </a:t>
            </a:r>
            <a:r>
              <a:rPr lang="pt-BR" b="1" i="1" dirty="0">
                <a:solidFill>
                  <a:srgbClr val="00B050"/>
                </a:solidFill>
              </a:rPr>
              <a:t>projetados para acelerar aplicações de ML</a:t>
            </a:r>
            <a:r>
              <a:rPr lang="pt-BR" dirty="0"/>
              <a:t>.</a:t>
            </a:r>
          </a:p>
          <a:p>
            <a:r>
              <a:rPr lang="pt-BR" b="0" i="0" dirty="0">
                <a:effectLst/>
              </a:rPr>
              <a:t>Por serem muito especializadas, oferecem uma execução muito mais rápida do que as CPUs e </a:t>
            </a:r>
            <a:r>
              <a:rPr lang="pt-BR" b="0" i="0" dirty="0" err="1">
                <a:effectLst/>
              </a:rPr>
              <a:t>GPUs</a:t>
            </a:r>
            <a:r>
              <a:rPr lang="pt-BR" b="0" i="0" dirty="0">
                <a:effectLst/>
              </a:rPr>
              <a:t> (sem </a:t>
            </a:r>
            <a:r>
              <a:rPr lang="pt-BR" b="0" i="1" dirty="0">
                <a:effectLst/>
              </a:rPr>
              <a:t>Tensor cores</a:t>
            </a:r>
            <a:r>
              <a:rPr lang="pt-BR" b="0" i="0" dirty="0">
                <a:effectLst/>
              </a:rPr>
              <a:t>).</a:t>
            </a:r>
          </a:p>
          <a:p>
            <a:r>
              <a:rPr lang="pt-BR" b="0" i="0" dirty="0" err="1">
                <a:effectLst/>
              </a:rPr>
              <a:t>NPUs</a:t>
            </a:r>
            <a:r>
              <a:rPr lang="pt-BR" b="0" i="0" dirty="0">
                <a:effectLst/>
              </a:rPr>
              <a:t> realizam </a:t>
            </a:r>
            <a:r>
              <a:rPr lang="pt-BR" b="1" i="1" dirty="0">
                <a:solidFill>
                  <a:srgbClr val="00B050"/>
                </a:solidFill>
                <a:effectLst/>
              </a:rPr>
              <a:t>operações paralelas de </a:t>
            </a:r>
            <a:r>
              <a:rPr lang="pt-BR" b="0" i="0" dirty="0">
                <a:effectLst/>
              </a:rPr>
              <a:t>MAC e suportam </a:t>
            </a:r>
            <a:r>
              <a:rPr lang="pt-BR" b="1" i="1" dirty="0">
                <a:solidFill>
                  <a:srgbClr val="00B050"/>
                </a:solidFill>
                <a:effectLst/>
              </a:rPr>
              <a:t>compactação e descompactação de pesos</a:t>
            </a:r>
            <a:r>
              <a:rPr lang="pt-BR" b="0" i="0" dirty="0">
                <a:effectLst/>
              </a:rPr>
              <a:t>, ajudando a </a:t>
            </a:r>
            <a:r>
              <a:rPr lang="pt-BR" b="1" i="1" dirty="0">
                <a:solidFill>
                  <a:srgbClr val="00B050"/>
                </a:solidFill>
                <a:effectLst/>
              </a:rPr>
              <a:t>minimizar o uso da memória</a:t>
            </a:r>
            <a:r>
              <a:rPr lang="pt-BR" b="0" i="0" dirty="0">
                <a:effectLst/>
              </a:rPr>
              <a:t> do sistema.</a:t>
            </a:r>
          </a:p>
        </p:txBody>
      </p:sp>
      <p:pic>
        <p:nvPicPr>
          <p:cNvPr id="1026" name="Picture 2" descr="Multiply and accumulate unit (MAC) basic structure | Download Scientific  Diagram">
            <a:extLst>
              <a:ext uri="{FF2B5EF4-FFF2-40B4-BE49-F238E27FC236}">
                <a16:creationId xmlns:a16="http://schemas.microsoft.com/office/drawing/2014/main" id="{74327AE3-44A6-9E41-BB94-E1E87A354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85974"/>
            <a:ext cx="3990356"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476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Exemplos de hardware especializado</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4361359" y="1971117"/>
            <a:ext cx="3502068" cy="3548333"/>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BD17A40F-8594-B8F3-7ECA-F654FD099CF5}"/>
              </a:ext>
            </a:extLst>
          </p:cNvPr>
          <p:cNvSpPr txBox="1"/>
          <p:nvPr/>
        </p:nvSpPr>
        <p:spPr>
          <a:xfrm>
            <a:off x="5431416" y="5523737"/>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52" r="16425"/>
          <a:stretch/>
        </p:blipFill>
        <p:spPr bwMode="auto">
          <a:xfrm>
            <a:off x="245454" y="1971117"/>
            <a:ext cx="3583305" cy="354833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1066128" y="5523737"/>
            <a:ext cx="1779022" cy="307777"/>
          </a:xfrm>
          <a:prstGeom prst="rect">
            <a:avLst/>
          </a:prstGeom>
          <a:noFill/>
        </p:spPr>
        <p:txBody>
          <a:bodyPr wrap="square" rtlCol="0">
            <a:spAutoFit/>
          </a:bodyPr>
          <a:lstStyle/>
          <a:p>
            <a:pPr algn="ctr"/>
            <a:r>
              <a:rPr lang="pt-BR" sz="1400" dirty="0" err="1"/>
              <a:t>Huawei’s</a:t>
            </a:r>
            <a:r>
              <a:rPr lang="pt-BR" sz="1400" dirty="0"/>
              <a:t> Kirin 970</a:t>
            </a:r>
          </a:p>
        </p:txBody>
      </p:sp>
      <p:sp>
        <p:nvSpPr>
          <p:cNvPr id="6" name="Retângulo 5">
            <a:extLst>
              <a:ext uri="{FF2B5EF4-FFF2-40B4-BE49-F238E27FC236}">
                <a16:creationId xmlns:a16="http://schemas.microsoft.com/office/drawing/2014/main" id="{DA6EEF27-7B00-5AE4-1B0C-C951A3A14319}"/>
              </a:ext>
            </a:extLst>
          </p:cNvPr>
          <p:cNvSpPr/>
          <p:nvPr/>
        </p:nvSpPr>
        <p:spPr>
          <a:xfrm>
            <a:off x="308891" y="3378200"/>
            <a:ext cx="1392909" cy="1828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BDC59EC-E77C-4C7E-5F83-C33C873679AB}"/>
              </a:ext>
            </a:extLst>
          </p:cNvPr>
          <p:cNvSpPr/>
          <p:nvPr/>
        </p:nvSpPr>
        <p:spPr>
          <a:xfrm>
            <a:off x="4477080" y="4305301"/>
            <a:ext cx="1618920" cy="108585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72AFE2C1-C0B3-1506-2363-53F750C13BDE}"/>
              </a:ext>
            </a:extLst>
          </p:cNvPr>
          <p:cNvSpPr/>
          <p:nvPr/>
        </p:nvSpPr>
        <p:spPr>
          <a:xfrm>
            <a:off x="1701800" y="5005970"/>
            <a:ext cx="666750" cy="32168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4" descr="Ethos-U65">
            <a:extLst>
              <a:ext uri="{FF2B5EF4-FFF2-40B4-BE49-F238E27FC236}">
                <a16:creationId xmlns:a16="http://schemas.microsoft.com/office/drawing/2014/main" id="{649FD970-6721-D675-C3E4-B21A6BD0FF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230"/>
          <a:stretch/>
        </p:blipFill>
        <p:spPr bwMode="auto">
          <a:xfrm>
            <a:off x="8396027" y="1971117"/>
            <a:ext cx="3550519" cy="3548333"/>
          </a:xfrm>
          <a:prstGeom prst="rect">
            <a:avLst/>
          </a:prstGeom>
          <a:noFill/>
          <a:extLst>
            <a:ext uri="{909E8E84-426E-40DD-AFC4-6F175D3DCCD1}">
              <a14:hiddenFill xmlns:a14="http://schemas.microsoft.com/office/drawing/2010/main">
                <a:solidFill>
                  <a:srgbClr val="FFFFFF"/>
                </a:solidFill>
              </a14:hiddenFill>
            </a:ext>
          </a:extLst>
        </p:spPr>
      </p:pic>
      <p:sp>
        <p:nvSpPr>
          <p:cNvPr id="23" name="CaixaDeTexto 22">
            <a:extLst>
              <a:ext uri="{FF2B5EF4-FFF2-40B4-BE49-F238E27FC236}">
                <a16:creationId xmlns:a16="http://schemas.microsoft.com/office/drawing/2014/main" id="{7ABFF8F6-CE7B-F730-DEF7-0CB681027AF7}"/>
              </a:ext>
            </a:extLst>
          </p:cNvPr>
          <p:cNvSpPr txBox="1"/>
          <p:nvPr/>
        </p:nvSpPr>
        <p:spPr>
          <a:xfrm>
            <a:off x="9202392" y="5519450"/>
            <a:ext cx="2292901" cy="523220"/>
          </a:xfrm>
          <a:prstGeom prst="rect">
            <a:avLst/>
          </a:prstGeom>
          <a:noFill/>
        </p:spPr>
        <p:txBody>
          <a:bodyPr wrap="square" rtlCol="0">
            <a:spAutoFit/>
          </a:bodyPr>
          <a:lstStyle/>
          <a:p>
            <a:pPr algn="ctr"/>
            <a:r>
              <a:rPr lang="pt-BR" sz="1400" dirty="0" err="1"/>
              <a:t>ARM’s</a:t>
            </a:r>
            <a:r>
              <a:rPr lang="pt-BR" sz="1400" dirty="0"/>
              <a:t> Cortex-M55, Ethos-U55, U65 e N78</a:t>
            </a:r>
          </a:p>
        </p:txBody>
      </p:sp>
    </p:spTree>
    <p:extLst>
      <p:ext uri="{BB962C8B-B14F-4D97-AF65-F5344CB8AC3E}">
        <p14:creationId xmlns:p14="http://schemas.microsoft.com/office/powerpoint/2010/main" val="235617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Exemplos de hardware especializado</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3"/>
          <a:stretch>
            <a:fillRect/>
          </a:stretch>
        </p:blipFill>
        <p:spPr>
          <a:xfrm>
            <a:off x="7933681" y="2093965"/>
            <a:ext cx="4070665" cy="3118779"/>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8953924" y="5181515"/>
            <a:ext cx="2399875" cy="523220"/>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a:p>
            <a:pPr algn="ctr"/>
            <a:r>
              <a:rPr lang="pt-BR" sz="1400" dirty="0"/>
              <a:t>(CUDA cores + Tensor cores)</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931"/>
          <a:stretch/>
        </p:blipFill>
        <p:spPr bwMode="auto">
          <a:xfrm>
            <a:off x="4082915" y="2093965"/>
            <a:ext cx="3610852" cy="310836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4863309" y="5212744"/>
            <a:ext cx="2050064" cy="307777"/>
          </a:xfrm>
          <a:prstGeom prst="rect">
            <a:avLst/>
          </a:prstGeom>
          <a:noFill/>
        </p:spPr>
        <p:txBody>
          <a:bodyPr wrap="square" rtlCol="0">
            <a:spAutoFit/>
          </a:bodyPr>
          <a:lstStyle/>
          <a:p>
            <a:pPr algn="ctr"/>
            <a:r>
              <a:rPr lang="pt-BR" sz="1400" dirty="0" err="1"/>
              <a:t>Apple’s</a:t>
            </a:r>
            <a:r>
              <a:rPr lang="pt-BR" sz="1400" dirty="0"/>
              <a:t> A13</a:t>
            </a:r>
          </a:p>
        </p:txBody>
      </p:sp>
      <p:sp>
        <p:nvSpPr>
          <p:cNvPr id="15" name="Retângulo 14">
            <a:extLst>
              <a:ext uri="{FF2B5EF4-FFF2-40B4-BE49-F238E27FC236}">
                <a16:creationId xmlns:a16="http://schemas.microsoft.com/office/drawing/2014/main" id="{EE542353-8DF1-DDDB-A32E-3F152B3EB593}"/>
              </a:ext>
            </a:extLst>
          </p:cNvPr>
          <p:cNvSpPr/>
          <p:nvPr/>
        </p:nvSpPr>
        <p:spPr>
          <a:xfrm>
            <a:off x="4267200" y="2298720"/>
            <a:ext cx="809269" cy="929901"/>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649A512F-F294-9639-4D81-67F3FC5912C8}"/>
              </a:ext>
            </a:extLst>
          </p:cNvPr>
          <p:cNvSpPr/>
          <p:nvPr/>
        </p:nvSpPr>
        <p:spPr>
          <a:xfrm>
            <a:off x="6616462" y="2093964"/>
            <a:ext cx="1077305" cy="217323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5A325389-6C0B-161E-51CB-2C02A39B6A5D}"/>
              </a:ext>
            </a:extLst>
          </p:cNvPr>
          <p:cNvSpPr/>
          <p:nvPr/>
        </p:nvSpPr>
        <p:spPr>
          <a:xfrm>
            <a:off x="8122031" y="3601156"/>
            <a:ext cx="1767036" cy="9031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Picture 2" descr="The A12 die">
            <a:extLst>
              <a:ext uri="{FF2B5EF4-FFF2-40B4-BE49-F238E27FC236}">
                <a16:creationId xmlns:a16="http://schemas.microsoft.com/office/drawing/2014/main" id="{B740D0E6-4E41-9A98-CBB2-90950D39D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94" y="2083555"/>
            <a:ext cx="3673807" cy="3097960"/>
          </a:xfrm>
          <a:prstGeom prst="rect">
            <a:avLst/>
          </a:prstGeom>
          <a:noFill/>
          <a:extLst>
            <a:ext uri="{909E8E84-426E-40DD-AFC4-6F175D3DCCD1}">
              <a14:hiddenFill xmlns:a14="http://schemas.microsoft.com/office/drawing/2010/main">
                <a:solidFill>
                  <a:srgbClr val="FFFFFF"/>
                </a:solidFill>
              </a14:hiddenFill>
            </a:ext>
          </a:extLst>
        </p:spPr>
      </p:pic>
      <p:sp>
        <p:nvSpPr>
          <p:cNvPr id="22" name="CaixaDeTexto 21">
            <a:extLst>
              <a:ext uri="{FF2B5EF4-FFF2-40B4-BE49-F238E27FC236}">
                <a16:creationId xmlns:a16="http://schemas.microsoft.com/office/drawing/2014/main" id="{0B4A8468-ACF7-3632-A54A-10B1C72CA2EE}"/>
              </a:ext>
            </a:extLst>
          </p:cNvPr>
          <p:cNvSpPr txBox="1"/>
          <p:nvPr/>
        </p:nvSpPr>
        <p:spPr>
          <a:xfrm>
            <a:off x="799383" y="5181515"/>
            <a:ext cx="2050064" cy="307777"/>
          </a:xfrm>
          <a:prstGeom prst="rect">
            <a:avLst/>
          </a:prstGeom>
          <a:noFill/>
        </p:spPr>
        <p:txBody>
          <a:bodyPr wrap="square" rtlCol="0">
            <a:spAutoFit/>
          </a:bodyPr>
          <a:lstStyle/>
          <a:p>
            <a:pPr algn="ctr"/>
            <a:r>
              <a:rPr lang="pt-BR" sz="1400" dirty="0" err="1"/>
              <a:t>Apple’s</a:t>
            </a:r>
            <a:r>
              <a:rPr lang="pt-BR" sz="1400" dirty="0"/>
              <a:t> A12</a:t>
            </a:r>
          </a:p>
        </p:txBody>
      </p:sp>
      <p:sp>
        <p:nvSpPr>
          <p:cNvPr id="23" name="Retângulo 22">
            <a:extLst>
              <a:ext uri="{FF2B5EF4-FFF2-40B4-BE49-F238E27FC236}">
                <a16:creationId xmlns:a16="http://schemas.microsoft.com/office/drawing/2014/main" id="{6017A090-3DB9-F00A-9ED5-CC03B8B64F1A}"/>
              </a:ext>
            </a:extLst>
          </p:cNvPr>
          <p:cNvSpPr/>
          <p:nvPr/>
        </p:nvSpPr>
        <p:spPr>
          <a:xfrm>
            <a:off x="394748" y="3895725"/>
            <a:ext cx="809269" cy="107632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F3A05BC5-92E6-6250-D96E-3707DB63E45A}"/>
              </a:ext>
            </a:extLst>
          </p:cNvPr>
          <p:cNvSpPr/>
          <p:nvPr/>
        </p:nvSpPr>
        <p:spPr>
          <a:xfrm>
            <a:off x="2727207" y="2773194"/>
            <a:ext cx="1077305" cy="21988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83268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Exemplos de hardware especializado</a:t>
            </a:r>
          </a:p>
        </p:txBody>
      </p:sp>
      <p:sp>
        <p:nvSpPr>
          <p:cNvPr id="7" name="CaixaDeTexto 6">
            <a:extLst>
              <a:ext uri="{FF2B5EF4-FFF2-40B4-BE49-F238E27FC236}">
                <a16:creationId xmlns:a16="http://schemas.microsoft.com/office/drawing/2014/main" id="{8123A94C-94D3-1775-11B8-2736725EB465}"/>
              </a:ext>
            </a:extLst>
          </p:cNvPr>
          <p:cNvSpPr txBox="1"/>
          <p:nvPr/>
        </p:nvSpPr>
        <p:spPr>
          <a:xfrm>
            <a:off x="4398343" y="525769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050" y="1877060"/>
            <a:ext cx="5321391" cy="334815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6FC94720-965D-2089-0356-070158614742}"/>
              </a:ext>
            </a:extLst>
          </p:cNvPr>
          <p:cNvSpPr/>
          <p:nvPr/>
        </p:nvSpPr>
        <p:spPr>
          <a:xfrm>
            <a:off x="3567814" y="2184400"/>
            <a:ext cx="3188586" cy="1041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8A6E9ED4-6330-FF05-F8D7-85B2B1EDB07A}"/>
              </a:ext>
            </a:extLst>
          </p:cNvPr>
          <p:cNvSpPr/>
          <p:nvPr/>
        </p:nvSpPr>
        <p:spPr>
          <a:xfrm>
            <a:off x="3307104" y="3273467"/>
            <a:ext cx="3245078" cy="186341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427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 e gera impulsos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a:t>
            </a:r>
          </a:p>
          <a:p>
            <a:r>
              <a:rPr lang="pt-BR" b="1" i="1" dirty="0"/>
              <a:t>Sinapses</a:t>
            </a:r>
            <a:r>
              <a:rPr lang="pt-BR" dirty="0"/>
              <a:t> são os </a:t>
            </a:r>
            <a:r>
              <a:rPr lang="pt-BR" b="1" i="1" dirty="0"/>
              <a:t>pontos de contato </a:t>
            </a:r>
            <a:r>
              <a:rPr lang="pt-BR" dirty="0"/>
              <a:t>entre os </a:t>
            </a:r>
            <a:r>
              <a:rPr lang="pt-BR" b="1" i="1" dirty="0"/>
              <a:t>dentritos</a:t>
            </a:r>
            <a:r>
              <a:rPr lang="pt-BR" dirty="0"/>
              <a:t> de um neurônio e os </a:t>
            </a:r>
            <a:r>
              <a:rPr lang="pt-BR" b="1" i="1" dirty="0"/>
              <a:t>terminais do axônio </a:t>
            </a:r>
            <a:r>
              <a:rPr lang="pt-BR" dirty="0"/>
              <a:t>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pic>
        <p:nvPicPr>
          <p:cNvPr id="1026" name="Picture 2" descr="Sinapses: Partes, Funções e Tipos de sinapses - Psicoativo ...">
            <a:extLst>
              <a:ext uri="{FF2B5EF4-FFF2-40B4-BE49-F238E27FC236}">
                <a16:creationId xmlns:a16="http://schemas.microsoft.com/office/drawing/2014/main" id="{DAF695C8-FDDC-46FC-779C-6B1769BDD4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0344" y="5352460"/>
            <a:ext cx="2334440" cy="138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228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NPU versus GPU</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imagens.</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61610"/>
          </a:xfrm>
          <a:prstGeom prst="rect">
            <a:avLst/>
          </a:prstGeom>
          <a:noFill/>
        </p:spPr>
        <p:txBody>
          <a:bodyPr wrap="square">
            <a:spAutoFit/>
          </a:bodyPr>
          <a:lstStyle/>
          <a:p>
            <a:r>
              <a:rPr lang="pt-BR" sz="1100" dirty="0"/>
              <a:t>Fonte: 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0972800" cy="4667250"/>
          </a:xfrm>
        </p:spPr>
        <p:txBody>
          <a:bodyPr/>
          <a:lstStyle/>
          <a:p>
            <a:r>
              <a:rPr lang="pt-BR" dirty="0"/>
              <a:t>Quiz: “</a:t>
            </a:r>
            <a:r>
              <a:rPr lang="en-US" b="1" i="1" dirty="0"/>
              <a:t>TP557 - </a:t>
            </a:r>
            <a:r>
              <a:rPr lang="en-US" b="1" i="1" dirty="0" err="1"/>
              <a:t>Desafios</a:t>
            </a:r>
            <a:r>
              <a:rPr lang="en-US" b="1" i="1" dirty="0"/>
              <a:t> do </a:t>
            </a:r>
            <a:r>
              <a:rPr lang="en-US" b="1" i="1" dirty="0" err="1"/>
              <a:t>TinyML</a:t>
            </a:r>
            <a:r>
              <a:rPr lang="en-US" b="1" i="1" dirty="0"/>
              <a:t> - Machine Learning</a:t>
            </a:r>
            <a:r>
              <a:rPr lang="en-US" dirty="0"/>
              <a:t>”</a:t>
            </a:r>
            <a:endParaRPr lang="pt-BR" dirty="0"/>
          </a:p>
          <a:p>
            <a:r>
              <a:rPr lang="pt-BR" dirty="0"/>
              <a:t>Assistir aos vídeos do Prof. Marcelo Rovai sobre Google </a:t>
            </a:r>
            <a:r>
              <a:rPr lang="pt-BR" dirty="0" err="1"/>
              <a:t>Colab</a:t>
            </a:r>
            <a:r>
              <a:rPr lang="pt-BR" dirty="0"/>
              <a:t> e Python.</a:t>
            </a:r>
          </a:p>
          <a:p>
            <a:pPr lvl="1">
              <a:buFont typeface="Wingdings" panose="05000000000000000000" pitchFamily="2" charset="2"/>
              <a:buChar char="§"/>
            </a:pPr>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buFont typeface="Wingdings" panose="05000000000000000000" pitchFamily="2" charset="2"/>
              <a:buChar char="§"/>
            </a:pPr>
            <a:r>
              <a:rPr lang="pt-BR" b="1" dirty="0"/>
              <a:t>Python review</a:t>
            </a:r>
            <a:r>
              <a:rPr lang="pt-BR" dirty="0"/>
              <a:t>: </a:t>
            </a:r>
            <a:r>
              <a:rPr lang="pt-BR" dirty="0">
                <a:hlinkClick r:id="rId3"/>
              </a:rPr>
              <a:t>https://www.youtube.com/watch?v=07tGfteD4_s&amp;ab_channel=MarceloRovai</a:t>
            </a:r>
            <a:endParaRPr lang="pt-BR" dirty="0"/>
          </a:p>
          <a:p>
            <a:pPr lvl="1">
              <a:buFont typeface="Wingdings" panose="05000000000000000000" pitchFamily="2" charset="2"/>
              <a:buChar char="§"/>
            </a:pPr>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65" name="Agrupar 64">
            <a:extLst>
              <a:ext uri="{FF2B5EF4-FFF2-40B4-BE49-F238E27FC236}">
                <a16:creationId xmlns:a16="http://schemas.microsoft.com/office/drawing/2014/main" id="{9D88FF90-653C-E63E-539B-2CEB56DE63C2}"/>
              </a:ext>
            </a:extLst>
          </p:cNvPr>
          <p:cNvGrpSpPr/>
          <p:nvPr/>
        </p:nvGrpSpPr>
        <p:grpSpPr>
          <a:xfrm>
            <a:off x="378303" y="2831583"/>
            <a:ext cx="4985401" cy="3866736"/>
            <a:chOff x="-85458" y="2640445"/>
            <a:chExt cx="4985401" cy="3866736"/>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85458" y="5035240"/>
                  <a:ext cx="4985401"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𝑓</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𝑔</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𝒙</m:t>
                        </m:r>
                        <m:r>
                          <a:rPr lang="pt-BR" sz="2400" b="1"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85458" y="5035240"/>
                  <a:ext cx="4985401" cy="1471941"/>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846274" y="3234861"/>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638612" y="3899037"/>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888449" y="4107374"/>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225860" y="3752847"/>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225860" y="3752847"/>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endCxn id="114" idx="1"/>
            </p:cNvCxnSpPr>
            <p:nvPr/>
          </p:nvCxnSpPr>
          <p:spPr>
            <a:xfrm>
              <a:off x="2594934" y="3825283"/>
              <a:ext cx="558191" cy="27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389931" y="2869086"/>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389931" y="2869086"/>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395296" y="4276699"/>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395296" y="4276699"/>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08971" y="3539166"/>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274487" y="322899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274487" y="3228995"/>
                  <a:ext cx="556691" cy="461665"/>
                </a:xfrm>
                <a:prstGeom prst="rect">
                  <a:avLst/>
                </a:prstGeom>
                <a:blipFill>
                  <a:blip r:embed="rId20"/>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4194658" y="3613714"/>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4194658" y="3613714"/>
                  <a:ext cx="287675" cy="369332"/>
                </a:xfrm>
                <a:prstGeom prst="rect">
                  <a:avLst/>
                </a:prstGeom>
                <a:blipFill>
                  <a:blip r:embed="rId21"/>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1148940" y="3062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1148940" y="3062011"/>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862865" y="3281014"/>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862865" y="3281014"/>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820551" y="3623709"/>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820551" y="3623709"/>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504" y="4071589"/>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504" y="4071589"/>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887676" y="3943961"/>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887676" y="3943961"/>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2097157" y="2980086"/>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2039578" y="2937433"/>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2039578" y="2937433"/>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1914254" y="2640445"/>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1914254" y="2640445"/>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1611157" y="3342036"/>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19">
              <a:extLst>
                <a:ext uri="{FF2B5EF4-FFF2-40B4-BE49-F238E27FC236}">
                  <a16:creationId xmlns:a16="http://schemas.microsoft.com/office/drawing/2014/main" id="{73256C6B-B21E-739A-B04A-D1CC31C6B6FD}"/>
                </a:ext>
              </a:extLst>
            </p:cNvPr>
            <p:cNvSpPr txBox="1"/>
            <p:nvPr/>
          </p:nvSpPr>
          <p:spPr>
            <a:xfrm>
              <a:off x="2180396" y="3437072"/>
              <a:ext cx="128860" cy="400110"/>
            </a:xfrm>
            <a:prstGeom prst="rect">
              <a:avLst/>
            </a:prstGeom>
            <a:noFill/>
          </p:spPr>
          <p:txBody>
            <a:bodyPr wrap="square" rtlCol="0">
              <a:spAutoFit/>
            </a:bodyPr>
            <a:lstStyle/>
            <a:p>
              <a:pPr algn="ctr"/>
              <a:endParaRPr lang="pt-BR" sz="2000" dirty="0"/>
            </a:p>
          </p:txBody>
        </p:sp>
        <p:sp>
          <p:nvSpPr>
            <p:cNvPr id="114" name="Retângulo 113">
              <a:extLst>
                <a:ext uri="{FF2B5EF4-FFF2-40B4-BE49-F238E27FC236}">
                  <a16:creationId xmlns:a16="http://schemas.microsoft.com/office/drawing/2014/main" id="{37A41105-504C-3D4A-A764-D0782A66B8D1}"/>
                </a:ext>
              </a:extLst>
            </p:cNvPr>
            <p:cNvSpPr/>
            <p:nvPr/>
          </p:nvSpPr>
          <p:spPr>
            <a:xfrm>
              <a:off x="3153125" y="3595573"/>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3189445" y="3627980"/>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3189445" y="3627980"/>
                  <a:ext cx="667500" cy="400110"/>
                </a:xfrm>
                <a:prstGeom prst="rect">
                  <a:avLst/>
                </a:prstGeom>
                <a:blipFill>
                  <a:blip r:embed="rId29"/>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3835889" y="3825283"/>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2123970" y="2801172"/>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E56FFC77-E48D-6488-5425-33852EDD5CBC}"/>
                    </a:ext>
                  </a:extLst>
                </p:cNvPr>
                <p:cNvSpPr txBox="1"/>
                <p:nvPr/>
              </p:nvSpPr>
              <p:spPr>
                <a:xfrm>
                  <a:off x="1721243" y="3500559"/>
                  <a:ext cx="1004333" cy="76309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1800" i="1" smtClean="0">
                                <a:latin typeface="Cambria Math" panose="02040503050406030204" pitchFamily="18" charset="0"/>
                              </a:rPr>
                            </m:ctrlPr>
                          </m:naryPr>
                          <m:sub/>
                          <m:sup/>
                          <m:e/>
                        </m:nary>
                      </m:oMath>
                    </m:oMathPara>
                  </a14:m>
                  <a:endParaRPr lang="pt-BR" sz="1800" dirty="0"/>
                </a:p>
              </p:txBody>
            </p:sp>
          </mc:Choice>
          <mc:Fallback xmlns="">
            <p:sp>
              <p:nvSpPr>
                <p:cNvPr id="54" name="CaixaDeTexto 53">
                  <a:extLst>
                    <a:ext uri="{FF2B5EF4-FFF2-40B4-BE49-F238E27FC236}">
                      <a16:creationId xmlns:a16="http://schemas.microsoft.com/office/drawing/2014/main" id="{E56FFC77-E48D-6488-5425-33852EDD5CBC}"/>
                    </a:ext>
                  </a:extLst>
                </p:cNvPr>
                <p:cNvSpPr txBox="1">
                  <a:spLocks noRot="1" noChangeAspect="1" noMove="1" noResize="1" noEditPoints="1" noAdjustHandles="1" noChangeArrowheads="1" noChangeShapeType="1" noTextEdit="1"/>
                </p:cNvSpPr>
                <p:nvPr/>
              </p:nvSpPr>
              <p:spPr>
                <a:xfrm>
                  <a:off x="1721243" y="3500559"/>
                  <a:ext cx="1004333" cy="763094"/>
                </a:xfrm>
                <a:prstGeom prst="rect">
                  <a:avLst/>
                </a:prstGeom>
                <a:blipFill>
                  <a:blip r:embed="rId3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557E75B6-7255-84CB-6EA3-4B9CAB7DB50C}"/>
                    </a:ext>
                  </a:extLst>
                </p:cNvPr>
                <p:cNvSpPr txBox="1"/>
                <p:nvPr/>
              </p:nvSpPr>
              <p:spPr>
                <a:xfrm>
                  <a:off x="2533753" y="3436411"/>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557E75B6-7255-84CB-6EA3-4B9CAB7DB50C}"/>
                    </a:ext>
                  </a:extLst>
                </p:cNvPr>
                <p:cNvSpPr txBox="1">
                  <a:spLocks noRot="1" noChangeAspect="1" noMove="1" noResize="1" noEditPoints="1" noAdjustHandles="1" noChangeArrowheads="1" noChangeShapeType="1" noTextEdit="1"/>
                </p:cNvSpPr>
                <p:nvPr/>
              </p:nvSpPr>
              <p:spPr>
                <a:xfrm>
                  <a:off x="2533753" y="3436411"/>
                  <a:ext cx="647859" cy="369332"/>
                </a:xfrm>
                <a:prstGeom prst="rect">
                  <a:avLst/>
                </a:prstGeom>
                <a:blipFill>
                  <a:blip r:embed="rId31"/>
                  <a:stretch>
                    <a:fillRect r="-3774" b="-13333"/>
                  </a:stretch>
                </a:blipFill>
              </p:spPr>
              <p:txBody>
                <a:bodyPr/>
                <a:lstStyle/>
                <a:p>
                  <a:r>
                    <a:rPr lang="pt-BR">
                      <a:noFill/>
                    </a:rPr>
                    <a:t> </a:t>
                  </a:r>
                </a:p>
              </p:txBody>
            </p:sp>
          </mc:Fallback>
        </mc:AlternateContent>
      </p:grpSp>
      <p:grpSp>
        <p:nvGrpSpPr>
          <p:cNvPr id="66" name="Agrupar 65">
            <a:extLst>
              <a:ext uri="{FF2B5EF4-FFF2-40B4-BE49-F238E27FC236}">
                <a16:creationId xmlns:a16="http://schemas.microsoft.com/office/drawing/2014/main" id="{90FBCFDF-4E71-74CC-E4DF-79E899B1E7FB}"/>
              </a:ext>
            </a:extLst>
          </p:cNvPr>
          <p:cNvGrpSpPr/>
          <p:nvPr/>
        </p:nvGrpSpPr>
        <p:grpSpPr>
          <a:xfrm>
            <a:off x="6691360" y="1259163"/>
            <a:ext cx="4244898" cy="4434948"/>
            <a:chOff x="6691360" y="1259163"/>
            <a:chExt cx="4244898" cy="4434948"/>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471941"/>
                </a:xfrm>
                <a:prstGeom prst="rect">
                  <a:avLst/>
                </a:prstGeom>
                <a:blipFill>
                  <a:blip r:embed="rId32"/>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3"/>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5583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4"/>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5"/>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6"/>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648583"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648583" y="2232432"/>
                  <a:ext cx="287675" cy="369332"/>
                </a:xfrm>
                <a:prstGeom prst="rect">
                  <a:avLst/>
                </a:prstGeom>
                <a:blipFill>
                  <a:blip r:embed="rId37"/>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2"/>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4"/>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5"/>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607050"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643370"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643370" y="2246698"/>
                  <a:ext cx="667500" cy="400110"/>
                </a:xfrm>
                <a:prstGeom prst="rect">
                  <a:avLst/>
                </a:prstGeom>
                <a:blipFill>
                  <a:blip r:embed="rId46"/>
                  <a:stretch>
                    <a:fillRect l="-550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289814"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819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893315" y="41506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878783" y="5109336"/>
              <a:ext cx="1357482"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p:cNvCxnSpPr>
            <p:nvPr/>
          </p:nvCxnSpPr>
          <p:spPr>
            <a:xfrm rot="5400000">
              <a:off x="8123151" y="451270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p:cNvCxnSpPr>
            <p:nvPr/>
          </p:nvCxnSpPr>
          <p:spPr>
            <a:xfrm rot="5400000">
              <a:off x="8690740" y="3961024"/>
              <a:ext cx="814984" cy="19861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F94D6B36-7A4B-CFFF-D279-00CDE9EE3B46}"/>
                    </a:ext>
                  </a:extLst>
                </p:cNvPr>
                <p:cNvSpPr txBox="1"/>
                <p:nvPr/>
              </p:nvSpPr>
              <p:spPr>
                <a:xfrm>
                  <a:off x="9001085" y="2074669"/>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2" name="CaixaDeTexto 61">
                  <a:extLst>
                    <a:ext uri="{FF2B5EF4-FFF2-40B4-BE49-F238E27FC236}">
                      <a16:creationId xmlns:a16="http://schemas.microsoft.com/office/drawing/2014/main" id="{F94D6B36-7A4B-CFFF-D279-00CDE9EE3B46}"/>
                    </a:ext>
                  </a:extLst>
                </p:cNvPr>
                <p:cNvSpPr txBox="1">
                  <a:spLocks noRot="1" noChangeAspect="1" noMove="1" noResize="1" noEditPoints="1" noAdjustHandles="1" noChangeArrowheads="1" noChangeShapeType="1" noTextEdit="1"/>
                </p:cNvSpPr>
                <p:nvPr/>
              </p:nvSpPr>
              <p:spPr>
                <a:xfrm>
                  <a:off x="9001085" y="2074669"/>
                  <a:ext cx="647859" cy="369332"/>
                </a:xfrm>
                <a:prstGeom prst="rect">
                  <a:avLst/>
                </a:prstGeom>
                <a:blipFill>
                  <a:blip r:embed="rId47"/>
                  <a:stretch>
                    <a:fillRect r="-3774" b="-13115"/>
                  </a:stretch>
                </a:blipFill>
              </p:spPr>
              <p:txBody>
                <a:bodyPr/>
                <a:lstStyle/>
                <a:p>
                  <a:r>
                    <a:rPr lang="pt-BR">
                      <a:noFill/>
                    </a:rPr>
                    <a:t> </a:t>
                  </a:r>
                </a:p>
              </p:txBody>
            </p:sp>
          </mc:Fallback>
        </mc:AlternateContent>
      </p:grpSp>
    </p:spTree>
    <p:extLst>
      <p:ext uri="{BB962C8B-B14F-4D97-AF65-F5344CB8AC3E}">
        <p14:creationId xmlns:p14="http://schemas.microsoft.com/office/powerpoint/2010/main" val="30519932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pic>
        <p:nvPicPr>
          <p:cNvPr id="4098" name="Picture 2" descr="7 AI tools mobile developers need to know | Packt Hub">
            <a:extLst>
              <a:ext uri="{FF2B5EF4-FFF2-40B4-BE49-F238E27FC236}">
                <a16:creationId xmlns:a16="http://schemas.microsoft.com/office/drawing/2014/main" id="{312190E5-90FC-6205-9B1E-71060A227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25" y="4623257"/>
            <a:ext cx="35560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481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bem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a:t>
            </a:r>
            <a:r>
              <a:rPr lang="pt-BR" b="1" i="1" dirty="0"/>
              <a:t>recebe estímulos elétricos </a:t>
            </a:r>
            <a:r>
              <a:rPr lang="pt-BR" dirty="0"/>
              <a:t>a partir dos dendritos.</a:t>
            </a:r>
          </a:p>
          <a:p>
            <a:pPr lvl="1">
              <a:buFont typeface="Wingdings" panose="05000000000000000000" pitchFamily="2" charset="2"/>
              <a:buChar char="§"/>
            </a:pPr>
            <a:r>
              <a:rPr lang="pt-BR" dirty="0"/>
              <a:t>Esses </a:t>
            </a:r>
            <a:r>
              <a:rPr lang="pt-BR" b="1" i="1" dirty="0"/>
              <a:t>estímulos são somados </a:t>
            </a:r>
            <a:r>
              <a:rPr lang="pt-BR" dirty="0"/>
              <a:t>no corpo celular (</a:t>
            </a:r>
            <a:r>
              <a:rPr lang="pt-BR" i="1" dirty="0"/>
              <a:t>soma</a:t>
            </a:r>
            <a:r>
              <a:rPr lang="pt-BR" dirty="0"/>
              <a:t>).</a:t>
            </a:r>
          </a:p>
          <a:p>
            <a:pPr lvl="1">
              <a:buFont typeface="Wingdings" panose="05000000000000000000" pitchFamily="2" charset="2"/>
              <a:buChar char="§"/>
            </a:pPr>
            <a:r>
              <a:rPr lang="pt-BR" dirty="0"/>
              <a:t>Se a </a:t>
            </a:r>
            <a:r>
              <a:rPr lang="pt-BR" b="1" i="1" dirty="0"/>
              <a:t>soma dos estímulos </a:t>
            </a:r>
            <a:r>
              <a:rPr lang="pt-BR" dirty="0"/>
              <a:t>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104267C3-F52A-312F-73E5-13BACF618ED8}"/>
              </a:ext>
            </a:extLst>
          </p:cNvPr>
          <p:cNvGrpSpPr/>
          <p:nvPr/>
        </p:nvGrpSpPr>
        <p:grpSpPr>
          <a:xfrm>
            <a:off x="3075737" y="2124971"/>
            <a:ext cx="4323300" cy="4618069"/>
            <a:chOff x="3075737" y="2124971"/>
            <a:chExt cx="4323300" cy="4618069"/>
          </a:xfrm>
        </p:grpSpPr>
        <p:pic>
          <p:nvPicPr>
            <p:cNvPr id="5" name="Picture 2" descr="Google apresenta a Cloud TPU, segunda geração da Tensor Processing Unit -  IT Forum">
              <a:extLst>
                <a:ext uri="{FF2B5EF4-FFF2-40B4-BE49-F238E27FC236}">
                  <a16:creationId xmlns:a16="http://schemas.microsoft.com/office/drawing/2014/main" id="{99CB916A-9B17-5152-A851-6883F9D525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98" t="28901" r="8201" b="12145"/>
            <a:stretch/>
          </p:blipFill>
          <p:spPr bwMode="auto">
            <a:xfrm>
              <a:off x="5075623" y="5930686"/>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Baixo 5">
              <a:extLst>
                <a:ext uri="{FF2B5EF4-FFF2-40B4-BE49-F238E27FC236}">
                  <a16:creationId xmlns:a16="http://schemas.microsoft.com/office/drawing/2014/main" id="{64CD3C7C-35FF-EB41-0BBF-8EBB735FDCD9}"/>
                </a:ext>
              </a:extLst>
            </p:cNvPr>
            <p:cNvSpPr/>
            <p:nvPr/>
          </p:nvSpPr>
          <p:spPr>
            <a:xfrm>
              <a:off x="5688075" y="5418194"/>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a:extLst>
                <a:ext uri="{FF2B5EF4-FFF2-40B4-BE49-F238E27FC236}">
                  <a16:creationId xmlns:a16="http://schemas.microsoft.com/office/drawing/2014/main" id="{9D8B995C-39A1-A1CE-017A-559E6D2C2D7C}"/>
                </a:ext>
              </a:extLst>
            </p:cNvPr>
            <p:cNvPicPr>
              <a:picLocks noChangeAspect="1"/>
            </p:cNvPicPr>
            <p:nvPr/>
          </p:nvPicPr>
          <p:blipFill rotWithShape="1">
            <a:blip r:embed="rId3"/>
            <a:srcRect l="7414" t="7138"/>
            <a:stretch/>
          </p:blipFill>
          <p:spPr>
            <a:xfrm>
              <a:off x="6428927" y="5874253"/>
              <a:ext cx="939643" cy="785799"/>
            </a:xfrm>
            <a:prstGeom prst="rect">
              <a:avLst/>
            </a:prstGeom>
          </p:spPr>
        </p:pic>
        <p:pic>
          <p:nvPicPr>
            <p:cNvPr id="8" name="Imagem 7">
              <a:extLst>
                <a:ext uri="{FF2B5EF4-FFF2-40B4-BE49-F238E27FC236}">
                  <a16:creationId xmlns:a16="http://schemas.microsoft.com/office/drawing/2014/main" id="{004B6A53-280A-3698-6E07-EBE49C0F36C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4703" b="4769"/>
            <a:stretch/>
          </p:blipFill>
          <p:spPr>
            <a:xfrm>
              <a:off x="5986449" y="2173699"/>
              <a:ext cx="1352485" cy="817710"/>
            </a:xfrm>
            <a:prstGeom prst="rect">
              <a:avLst/>
            </a:prstGeom>
          </p:spPr>
        </p:pic>
        <p:sp>
          <p:nvSpPr>
            <p:cNvPr id="9" name="CaixaDeTexto 8">
              <a:extLst>
                <a:ext uri="{FF2B5EF4-FFF2-40B4-BE49-F238E27FC236}">
                  <a16:creationId xmlns:a16="http://schemas.microsoft.com/office/drawing/2014/main" id="{790A9542-7D48-55D4-3A87-70561EB46767}"/>
                </a:ext>
              </a:extLst>
            </p:cNvPr>
            <p:cNvSpPr txBox="1"/>
            <p:nvPr/>
          </p:nvSpPr>
          <p:spPr>
            <a:xfrm>
              <a:off x="6428927" y="5724042"/>
              <a:ext cx="970109" cy="369332"/>
            </a:xfrm>
            <a:prstGeom prst="rect">
              <a:avLst/>
            </a:prstGeom>
            <a:noFill/>
          </p:spPr>
          <p:txBody>
            <a:bodyPr wrap="square" rtlCol="0">
              <a:spAutoFit/>
            </a:bodyPr>
            <a:lstStyle/>
            <a:p>
              <a:r>
                <a:rPr lang="pt-BR" dirty="0"/>
                <a:t>GPU</a:t>
              </a:r>
            </a:p>
          </p:txBody>
        </p:sp>
        <p:sp>
          <p:nvSpPr>
            <p:cNvPr id="10" name="CaixaDeTexto 9">
              <a:extLst>
                <a:ext uri="{FF2B5EF4-FFF2-40B4-BE49-F238E27FC236}">
                  <a16:creationId xmlns:a16="http://schemas.microsoft.com/office/drawing/2014/main" id="{DB4A3B4D-B9BB-C3B3-777F-4995DED191DE}"/>
                </a:ext>
              </a:extLst>
            </p:cNvPr>
            <p:cNvSpPr txBox="1"/>
            <p:nvPr/>
          </p:nvSpPr>
          <p:spPr>
            <a:xfrm>
              <a:off x="5356258" y="5689485"/>
              <a:ext cx="970109" cy="369332"/>
            </a:xfrm>
            <a:prstGeom prst="rect">
              <a:avLst/>
            </a:prstGeom>
            <a:noFill/>
          </p:spPr>
          <p:txBody>
            <a:bodyPr wrap="square" rtlCol="0">
              <a:spAutoFit/>
            </a:bodyPr>
            <a:lstStyle/>
            <a:p>
              <a:r>
                <a:rPr lang="pt-BR" dirty="0"/>
                <a:t>TPU</a:t>
              </a:r>
            </a:p>
          </p:txBody>
        </p:sp>
        <p:pic>
          <p:nvPicPr>
            <p:cNvPr id="11" name="Picture 2" descr="TensorFlow">
              <a:extLst>
                <a:ext uri="{FF2B5EF4-FFF2-40B4-BE49-F238E27FC236}">
                  <a16:creationId xmlns:a16="http://schemas.microsoft.com/office/drawing/2014/main" id="{EE44824F-45E2-A775-F813-E964B8BF5F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601" t="61110" r="20802" b="21060"/>
            <a:stretch/>
          </p:blipFill>
          <p:spPr bwMode="auto">
            <a:xfrm>
              <a:off x="5077365" y="4214157"/>
              <a:ext cx="1456247" cy="249246"/>
            </a:xfrm>
            <a:prstGeom prst="rect">
              <a:avLst/>
            </a:prstGeom>
            <a:noFill/>
            <a:extLst>
              <a:ext uri="{909E8E84-426E-40DD-AFC4-6F175D3DCCD1}">
                <a14:hiddenFill xmlns:a14="http://schemas.microsoft.com/office/drawing/2010/main">
                  <a:solidFill>
                    <a:srgbClr val="FFFFFF"/>
                  </a:solidFill>
                </a14:hiddenFill>
              </a:ext>
            </a:extLst>
          </p:spPr>
        </p:pic>
        <p:sp>
          <p:nvSpPr>
            <p:cNvPr id="12" name="Seta: para Baixo 11">
              <a:extLst>
                <a:ext uri="{FF2B5EF4-FFF2-40B4-BE49-F238E27FC236}">
                  <a16:creationId xmlns:a16="http://schemas.microsoft.com/office/drawing/2014/main" id="{3179D6C4-0353-1FB4-C9EA-6F416E972257}"/>
                </a:ext>
              </a:extLst>
            </p:cNvPr>
            <p:cNvSpPr/>
            <p:nvPr/>
          </p:nvSpPr>
          <p:spPr>
            <a:xfrm>
              <a:off x="5661829" y="308370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Picture 4" descr="Intel Processador Xeon Eight-Core E5-2660 2,2GHz 8.0GT/s 20MB LGA2011 sem  ventilador, varejo BX80621E52660 | Amazon.com.br">
              <a:extLst>
                <a:ext uri="{FF2B5EF4-FFF2-40B4-BE49-F238E27FC236}">
                  <a16:creationId xmlns:a16="http://schemas.microsoft.com/office/drawing/2014/main" id="{203A786F-D925-FD6F-AD8D-DC72B6D376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4168383" y="5906673"/>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855FD0CE-30FA-FE5A-E946-20DCA04D425E}"/>
                </a:ext>
              </a:extLst>
            </p:cNvPr>
            <p:cNvSpPr txBox="1"/>
            <p:nvPr/>
          </p:nvSpPr>
          <p:spPr>
            <a:xfrm>
              <a:off x="4516528" y="5689485"/>
              <a:ext cx="970109" cy="369332"/>
            </a:xfrm>
            <a:prstGeom prst="rect">
              <a:avLst/>
            </a:prstGeom>
            <a:noFill/>
          </p:spPr>
          <p:txBody>
            <a:bodyPr wrap="square" rtlCol="0">
              <a:spAutoFit/>
            </a:bodyPr>
            <a:lstStyle/>
            <a:p>
              <a:r>
                <a:rPr lang="pt-BR" dirty="0"/>
                <a:t>CPU</a:t>
              </a:r>
            </a:p>
          </p:txBody>
        </p:sp>
        <p:sp>
          <p:nvSpPr>
            <p:cNvPr id="15" name="Retângulo 14">
              <a:extLst>
                <a:ext uri="{FF2B5EF4-FFF2-40B4-BE49-F238E27FC236}">
                  <a16:creationId xmlns:a16="http://schemas.microsoft.com/office/drawing/2014/main" id="{8880CFBA-35FC-FF39-8A8C-754504AB5A0F}"/>
                </a:ext>
              </a:extLst>
            </p:cNvPr>
            <p:cNvSpPr/>
            <p:nvPr/>
          </p:nvSpPr>
          <p:spPr>
            <a:xfrm>
              <a:off x="4168383" y="4857475"/>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16" name="Seta: para Baixo 15">
              <a:extLst>
                <a:ext uri="{FF2B5EF4-FFF2-40B4-BE49-F238E27FC236}">
                  <a16:creationId xmlns:a16="http://schemas.microsoft.com/office/drawing/2014/main" id="{2BD9E72E-61AF-CE36-C824-6CB66E07FC81}"/>
                </a:ext>
              </a:extLst>
            </p:cNvPr>
            <p:cNvSpPr/>
            <p:nvPr/>
          </p:nvSpPr>
          <p:spPr>
            <a:xfrm>
              <a:off x="5688075" y="4559423"/>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2" descr="TensorFlow">
              <a:extLst>
                <a:ext uri="{FF2B5EF4-FFF2-40B4-BE49-F238E27FC236}">
                  <a16:creationId xmlns:a16="http://schemas.microsoft.com/office/drawing/2014/main" id="{772949C4-892E-D2A1-1FC1-18F40331B8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064" t="21730" r="42206" b="46592"/>
            <a:stretch/>
          </p:blipFill>
          <p:spPr bwMode="auto">
            <a:xfrm>
              <a:off x="5514975" y="3526442"/>
              <a:ext cx="581025" cy="658191"/>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804B565D-6F47-3935-49A4-7BC932CD06EC}"/>
                </a:ext>
              </a:extLst>
            </p:cNvPr>
            <p:cNvSpPr txBox="1"/>
            <p:nvPr/>
          </p:nvSpPr>
          <p:spPr>
            <a:xfrm>
              <a:off x="3075737" y="2374701"/>
              <a:ext cx="1063128" cy="307777"/>
            </a:xfrm>
            <a:prstGeom prst="rect">
              <a:avLst/>
            </a:prstGeom>
            <a:noFill/>
          </p:spPr>
          <p:txBody>
            <a:bodyPr wrap="square" rtlCol="0">
              <a:spAutoFit/>
            </a:bodyPr>
            <a:lstStyle/>
            <a:p>
              <a:pPr algn="ctr"/>
              <a:r>
                <a:rPr lang="pt-BR" sz="1400" dirty="0"/>
                <a:t>Aplicação</a:t>
              </a:r>
            </a:p>
          </p:txBody>
        </p:sp>
        <p:sp>
          <p:nvSpPr>
            <p:cNvPr id="19" name="Retângulo 18">
              <a:extLst>
                <a:ext uri="{FF2B5EF4-FFF2-40B4-BE49-F238E27FC236}">
                  <a16:creationId xmlns:a16="http://schemas.microsoft.com/office/drawing/2014/main" id="{7D68B2EE-0036-18F1-D56A-E6E588A27C28}"/>
                </a:ext>
              </a:extLst>
            </p:cNvPr>
            <p:cNvSpPr/>
            <p:nvPr/>
          </p:nvSpPr>
          <p:spPr>
            <a:xfrm>
              <a:off x="4168383" y="5708543"/>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5371DA3D-861D-63B3-265A-BEEDB4ED2712}"/>
                </a:ext>
              </a:extLst>
            </p:cNvPr>
            <p:cNvSpPr txBox="1"/>
            <p:nvPr/>
          </p:nvSpPr>
          <p:spPr>
            <a:xfrm>
              <a:off x="3095878" y="5929155"/>
              <a:ext cx="1063127" cy="523220"/>
            </a:xfrm>
            <a:prstGeom prst="rect">
              <a:avLst/>
            </a:prstGeom>
            <a:noFill/>
          </p:spPr>
          <p:txBody>
            <a:bodyPr wrap="square" rtlCol="0">
              <a:spAutoFit/>
            </a:bodyPr>
            <a:lstStyle/>
            <a:p>
              <a:pPr algn="ctr"/>
              <a:r>
                <a:rPr lang="pt-BR" sz="1400" dirty="0"/>
                <a:t>Hardware de uso geral</a:t>
              </a:r>
            </a:p>
          </p:txBody>
        </p:sp>
        <p:sp>
          <p:nvSpPr>
            <p:cNvPr id="21" name="CaixaDeTexto 20">
              <a:extLst>
                <a:ext uri="{FF2B5EF4-FFF2-40B4-BE49-F238E27FC236}">
                  <a16:creationId xmlns:a16="http://schemas.microsoft.com/office/drawing/2014/main" id="{51267436-B4E9-6B52-A68F-19D28CDBB51C}"/>
                </a:ext>
              </a:extLst>
            </p:cNvPr>
            <p:cNvSpPr txBox="1"/>
            <p:nvPr/>
          </p:nvSpPr>
          <p:spPr>
            <a:xfrm>
              <a:off x="3095877" y="3771355"/>
              <a:ext cx="1063127" cy="523220"/>
            </a:xfrm>
            <a:prstGeom prst="rect">
              <a:avLst/>
            </a:prstGeom>
            <a:noFill/>
          </p:spPr>
          <p:txBody>
            <a:bodyPr wrap="square" rtlCol="0">
              <a:spAutoFit/>
            </a:bodyPr>
            <a:lstStyle/>
            <a:p>
              <a:pPr algn="ctr"/>
              <a:r>
                <a:rPr lang="pt-BR" sz="1400" dirty="0"/>
                <a:t>Framework de ML</a:t>
              </a:r>
            </a:p>
          </p:txBody>
        </p:sp>
        <p:pic>
          <p:nvPicPr>
            <p:cNvPr id="22" name="Picture 2" descr="What's New in Deep Learning Research: Mobile Deep Learning with Google  MnasNet">
              <a:extLst>
                <a:ext uri="{FF2B5EF4-FFF2-40B4-BE49-F238E27FC236}">
                  <a16:creationId xmlns:a16="http://schemas.microsoft.com/office/drawing/2014/main" id="{91C2A815-1F46-9446-283C-656ADA9BA2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r="7076"/>
            <a:stretch/>
          </p:blipFill>
          <p:spPr bwMode="auto">
            <a:xfrm>
              <a:off x="4243279" y="2124971"/>
              <a:ext cx="1405635" cy="817710"/>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0DABC6FD-1EC4-8EF0-A7A6-9B3A680F29CD}"/>
                </a:ext>
              </a:extLst>
            </p:cNvPr>
            <p:cNvSpPr>
              <a:spLocks noChangeAspect="1"/>
            </p:cNvSpPr>
            <p:nvPr/>
          </p:nvSpPr>
          <p:spPr>
            <a:xfrm>
              <a:off x="5691681" y="2430478"/>
              <a:ext cx="252000" cy="252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3356269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B5F7913A-E995-20EE-406A-2A513932AE6A}"/>
              </a:ext>
            </a:extLst>
          </p:cNvPr>
          <p:cNvGraphicFramePr>
            <a:graphicFrameLocks noGrp="1"/>
          </p:cNvGraphicFramePr>
          <p:nvPr>
            <p:extLst>
              <p:ext uri="{D42A27DB-BD31-4B8C-83A1-F6EECF244321}">
                <p14:modId xmlns:p14="http://schemas.microsoft.com/office/powerpoint/2010/main" val="185938202"/>
              </p:ext>
            </p:extLst>
          </p:nvPr>
        </p:nvGraphicFramePr>
        <p:xfrm>
          <a:off x="1704171" y="3840064"/>
          <a:ext cx="2315845" cy="1456807"/>
        </p:xfrm>
        <a:graphic>
          <a:graphicData uri="http://schemas.openxmlformats.org/drawingml/2006/table">
            <a:tbl>
              <a:tblPr firstRow="1" bandRow="1">
                <a:tableStyleId>{5C22544A-7EE6-4342-B048-85BDC9FD1C3A}</a:tableStyleId>
              </a:tblPr>
              <a:tblGrid>
                <a:gridCol w="538480">
                  <a:extLst>
                    <a:ext uri="{9D8B030D-6E8A-4147-A177-3AD203B41FA5}">
                      <a16:colId xmlns:a16="http://schemas.microsoft.com/office/drawing/2014/main" val="1761532214"/>
                    </a:ext>
                  </a:extLst>
                </a:gridCol>
                <a:gridCol w="592455">
                  <a:extLst>
                    <a:ext uri="{9D8B030D-6E8A-4147-A177-3AD203B41FA5}">
                      <a16:colId xmlns:a16="http://schemas.microsoft.com/office/drawing/2014/main" val="592622563"/>
                    </a:ext>
                  </a:extLst>
                </a:gridCol>
                <a:gridCol w="592455">
                  <a:extLst>
                    <a:ext uri="{9D8B030D-6E8A-4147-A177-3AD203B41FA5}">
                      <a16:colId xmlns:a16="http://schemas.microsoft.com/office/drawing/2014/main" val="3379223142"/>
                    </a:ext>
                  </a:extLst>
                </a:gridCol>
                <a:gridCol w="592455">
                  <a:extLst>
                    <a:ext uri="{9D8B030D-6E8A-4147-A177-3AD203B41FA5}">
                      <a16:colId xmlns:a16="http://schemas.microsoft.com/office/drawing/2014/main" val="2351427683"/>
                    </a:ext>
                  </a:extLst>
                </a:gridCol>
              </a:tblGrid>
              <a:tr h="344287">
                <a:tc>
                  <a:txBody>
                    <a:bodyPr/>
                    <a:lstStyle/>
                    <a:p>
                      <a:pPr algn="ctr"/>
                      <a:r>
                        <a:rPr lang="pt-BR" sz="1400" b="0" dirty="0">
                          <a:solidFill>
                            <a:schemeClr val="tx1"/>
                          </a:solidFill>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kern="1200" dirty="0">
                          <a:solidFill>
                            <a:schemeClr val="tx1"/>
                          </a:solidFill>
                          <a:latin typeface="+mn-lt"/>
                          <a:ea typeface="+mn-ea"/>
                          <a:cs typeface="+mn-cs"/>
                        </a:rPr>
                        <a:t>-1.49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6445849"/>
                  </a:ext>
                </a:extLst>
              </a:tr>
              <a:tr h="370840">
                <a:tc>
                  <a:txBody>
                    <a:bodyPr/>
                    <a:lstStyle/>
                    <a:p>
                      <a:pPr algn="ctr"/>
                      <a:r>
                        <a:rPr lang="pt-BR" sz="1400" b="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004294675"/>
                  </a:ext>
                </a:extLst>
              </a:tr>
              <a:tr h="370840">
                <a:tc>
                  <a:txBody>
                    <a:bodyPr/>
                    <a:lstStyle/>
                    <a:p>
                      <a:pPr algn="ctr"/>
                      <a:r>
                        <a:rPr lang="pt-BR" sz="1400"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92064281"/>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915224947"/>
                  </a:ext>
                </a:extLst>
              </a:tr>
            </a:tbl>
          </a:graphicData>
        </a:graphic>
      </p:graphicFrame>
      <p:graphicFrame>
        <p:nvGraphicFramePr>
          <p:cNvPr id="13" name="Tabela 13">
            <a:extLst>
              <a:ext uri="{FF2B5EF4-FFF2-40B4-BE49-F238E27FC236}">
                <a16:creationId xmlns:a16="http://schemas.microsoft.com/office/drawing/2014/main" id="{324FB93D-6DAA-FB81-359E-897C9C3D8BCC}"/>
              </a:ext>
            </a:extLst>
          </p:cNvPr>
          <p:cNvGraphicFramePr>
            <a:graphicFrameLocks noGrp="1"/>
          </p:cNvGraphicFramePr>
          <p:nvPr>
            <p:extLst>
              <p:ext uri="{D42A27DB-BD31-4B8C-83A1-F6EECF244321}">
                <p14:modId xmlns:p14="http://schemas.microsoft.com/office/powerpoint/2010/main" val="2684600192"/>
              </p:ext>
            </p:extLst>
          </p:nvPr>
        </p:nvGraphicFramePr>
        <p:xfrm>
          <a:off x="4872610" y="3826787"/>
          <a:ext cx="595630" cy="1483360"/>
        </p:xfrm>
        <a:graphic>
          <a:graphicData uri="http://schemas.openxmlformats.org/drawingml/2006/table">
            <a:tbl>
              <a:tblPr firstRow="1" bandRow="1">
                <a:tableStyleId>{5C22544A-7EE6-4342-B048-85BDC9FD1C3A}</a:tableStyleId>
              </a:tblPr>
              <a:tblGrid>
                <a:gridCol w="595630">
                  <a:extLst>
                    <a:ext uri="{9D8B030D-6E8A-4147-A177-3AD203B41FA5}">
                      <a16:colId xmlns:a16="http://schemas.microsoft.com/office/drawing/2014/main" val="3014374648"/>
                    </a:ext>
                  </a:extLst>
                </a:gridCol>
              </a:tblGrid>
              <a:tr h="370840">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900151361"/>
                  </a:ext>
                </a:extLst>
              </a:tr>
              <a:tr h="370840">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04381273"/>
                  </a:ext>
                </a:extLst>
              </a:tr>
              <a:tr h="370840">
                <a:tc>
                  <a:txBody>
                    <a:bodyPr/>
                    <a:lstStyle/>
                    <a:p>
                      <a:pPr algn="ct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10126233"/>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67875908"/>
                  </a:ext>
                </a:extLst>
              </a:tr>
            </a:tbl>
          </a:graphicData>
        </a:graphic>
      </p:graphicFrame>
      <p:sp>
        <p:nvSpPr>
          <p:cNvPr id="211" name="Seta: para a Direita 210">
            <a:extLst>
              <a:ext uri="{FF2B5EF4-FFF2-40B4-BE49-F238E27FC236}">
                <a16:creationId xmlns:a16="http://schemas.microsoft.com/office/drawing/2014/main" id="{DE7FE5AA-A2DF-1860-BC3F-C4D50033C01B}"/>
              </a:ext>
            </a:extLst>
          </p:cNvPr>
          <p:cNvSpPr/>
          <p:nvPr/>
        </p:nvSpPr>
        <p:spPr>
          <a:xfrm>
            <a:off x="4152164" y="4439988"/>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CaixaDeTexto 211">
            <a:extLst>
              <a:ext uri="{FF2B5EF4-FFF2-40B4-BE49-F238E27FC236}">
                <a16:creationId xmlns:a16="http://schemas.microsoft.com/office/drawing/2014/main" id="{D14CAB30-EA8F-6ABE-71A4-A46E105442E2}"/>
              </a:ext>
            </a:extLst>
          </p:cNvPr>
          <p:cNvSpPr txBox="1"/>
          <p:nvPr/>
        </p:nvSpPr>
        <p:spPr>
          <a:xfrm>
            <a:off x="4020017" y="4016518"/>
            <a:ext cx="852594" cy="461665"/>
          </a:xfrm>
          <a:prstGeom prst="rect">
            <a:avLst/>
          </a:prstGeom>
          <a:noFill/>
        </p:spPr>
        <p:txBody>
          <a:bodyPr wrap="square" rtlCol="0">
            <a:spAutoFit/>
          </a:bodyPr>
          <a:lstStyle/>
          <a:p>
            <a:pPr algn="ctr"/>
            <a:r>
              <a:rPr lang="pt-BR" sz="1200" dirty="0"/>
              <a:t>Encontrar centroides</a:t>
            </a:r>
          </a:p>
        </p:txBody>
      </p:sp>
      <p:graphicFrame>
        <p:nvGraphicFramePr>
          <p:cNvPr id="214" name="Tabela 12">
            <a:extLst>
              <a:ext uri="{FF2B5EF4-FFF2-40B4-BE49-F238E27FC236}">
                <a16:creationId xmlns:a16="http://schemas.microsoft.com/office/drawing/2014/main" id="{416DDB90-7760-AADC-C91F-11B243BA4DBA}"/>
              </a:ext>
            </a:extLst>
          </p:cNvPr>
          <p:cNvGraphicFramePr>
            <a:graphicFrameLocks noGrp="1"/>
          </p:cNvGraphicFramePr>
          <p:nvPr>
            <p:extLst>
              <p:ext uri="{D42A27DB-BD31-4B8C-83A1-F6EECF244321}">
                <p14:modId xmlns:p14="http://schemas.microsoft.com/office/powerpoint/2010/main" val="1619798560"/>
              </p:ext>
            </p:extLst>
          </p:nvPr>
        </p:nvGraphicFramePr>
        <p:xfrm>
          <a:off x="6522950" y="3821014"/>
          <a:ext cx="2315845" cy="1456807"/>
        </p:xfrm>
        <a:graphic>
          <a:graphicData uri="http://schemas.openxmlformats.org/drawingml/2006/table">
            <a:tbl>
              <a:tblPr firstRow="1" bandRow="1">
                <a:tableStyleId>{5C22544A-7EE6-4342-B048-85BDC9FD1C3A}</a:tableStyleId>
              </a:tblPr>
              <a:tblGrid>
                <a:gridCol w="538480">
                  <a:extLst>
                    <a:ext uri="{9D8B030D-6E8A-4147-A177-3AD203B41FA5}">
                      <a16:colId xmlns:a16="http://schemas.microsoft.com/office/drawing/2014/main" val="1761532214"/>
                    </a:ext>
                  </a:extLst>
                </a:gridCol>
                <a:gridCol w="592455">
                  <a:extLst>
                    <a:ext uri="{9D8B030D-6E8A-4147-A177-3AD203B41FA5}">
                      <a16:colId xmlns:a16="http://schemas.microsoft.com/office/drawing/2014/main" val="592622563"/>
                    </a:ext>
                  </a:extLst>
                </a:gridCol>
                <a:gridCol w="592455">
                  <a:extLst>
                    <a:ext uri="{9D8B030D-6E8A-4147-A177-3AD203B41FA5}">
                      <a16:colId xmlns:a16="http://schemas.microsoft.com/office/drawing/2014/main" val="3379223142"/>
                    </a:ext>
                  </a:extLst>
                </a:gridCol>
                <a:gridCol w="592455">
                  <a:extLst>
                    <a:ext uri="{9D8B030D-6E8A-4147-A177-3AD203B41FA5}">
                      <a16:colId xmlns:a16="http://schemas.microsoft.com/office/drawing/2014/main" val="2351427683"/>
                    </a:ext>
                  </a:extLst>
                </a:gridCol>
              </a:tblGrid>
              <a:tr h="344287">
                <a:tc>
                  <a:txBody>
                    <a:bodyPr/>
                    <a:lstStyle/>
                    <a:p>
                      <a:pPr algn="ctr"/>
                      <a:r>
                        <a:rPr lang="pt-BR"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6445849"/>
                  </a:ext>
                </a:extLst>
              </a:tr>
              <a:tr h="370840">
                <a:tc>
                  <a:txBody>
                    <a:bodyPr/>
                    <a:lstStyle/>
                    <a:p>
                      <a:pPr algn="ctr"/>
                      <a:r>
                        <a:rPr lang="pt-BR"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004294675"/>
                  </a:ext>
                </a:extLst>
              </a:tr>
              <a:tr h="370840">
                <a:tc>
                  <a:txBody>
                    <a:bodyPr/>
                    <a:lstStyle/>
                    <a:p>
                      <a:pPr algn="ctr"/>
                      <a:r>
                        <a:rPr lang="pt-BR"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92064281"/>
                  </a:ext>
                </a:extLst>
              </a:tr>
              <a:tr h="370840">
                <a:tc>
                  <a:txBody>
                    <a:bodyPr/>
                    <a:lstStyle/>
                    <a:p>
                      <a:pPr algn="ctr"/>
                      <a:r>
                        <a:rPr lang="pt-BR"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915224947"/>
                  </a:ext>
                </a:extLst>
              </a:tr>
            </a:tbl>
          </a:graphicData>
        </a:graphic>
      </p:graphicFrame>
      <p:graphicFrame>
        <p:nvGraphicFramePr>
          <p:cNvPr id="215" name="Tabela 13">
            <a:extLst>
              <a:ext uri="{FF2B5EF4-FFF2-40B4-BE49-F238E27FC236}">
                <a16:creationId xmlns:a16="http://schemas.microsoft.com/office/drawing/2014/main" id="{7E53BC7A-955D-11DB-6CBF-1498AB7DF0B0}"/>
              </a:ext>
            </a:extLst>
          </p:cNvPr>
          <p:cNvGraphicFramePr>
            <a:graphicFrameLocks noGrp="1"/>
          </p:cNvGraphicFramePr>
          <p:nvPr>
            <p:extLst>
              <p:ext uri="{D42A27DB-BD31-4B8C-83A1-F6EECF244321}">
                <p14:modId xmlns:p14="http://schemas.microsoft.com/office/powerpoint/2010/main" val="1360730825"/>
              </p:ext>
            </p:extLst>
          </p:nvPr>
        </p:nvGraphicFramePr>
        <p:xfrm>
          <a:off x="5468240" y="3821273"/>
          <a:ext cx="313055" cy="1483360"/>
        </p:xfrm>
        <a:graphic>
          <a:graphicData uri="http://schemas.openxmlformats.org/drawingml/2006/table">
            <a:tbl>
              <a:tblPr firstRow="1" bandRow="1">
                <a:tableStyleId>{5C22544A-7EE6-4342-B048-85BDC9FD1C3A}</a:tableStyleId>
              </a:tblPr>
              <a:tblGrid>
                <a:gridCol w="313055">
                  <a:extLst>
                    <a:ext uri="{9D8B030D-6E8A-4147-A177-3AD203B41FA5}">
                      <a16:colId xmlns:a16="http://schemas.microsoft.com/office/drawing/2014/main" val="3014374648"/>
                    </a:ext>
                  </a:extLst>
                </a:gridCol>
              </a:tblGrid>
              <a:tr h="370840">
                <a:tc>
                  <a:txBody>
                    <a:bodyPr/>
                    <a:lstStyle/>
                    <a:p>
                      <a:pPr algn="ctr"/>
                      <a:r>
                        <a:rPr lang="pt-BR" sz="1400" b="0" dirty="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0151361"/>
                  </a:ext>
                </a:extLst>
              </a:tr>
              <a:tr h="370840">
                <a:tc>
                  <a:txBody>
                    <a:bodyPr/>
                    <a:lstStyle/>
                    <a:p>
                      <a:pPr algn="ctr"/>
                      <a:r>
                        <a:rPr lang="pt-BR" sz="1400" b="0"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4381273"/>
                  </a:ext>
                </a:extLst>
              </a:tr>
              <a:tr h="370840">
                <a:tc>
                  <a:txBody>
                    <a:bodyPr/>
                    <a:lstStyle/>
                    <a:p>
                      <a:pPr algn="ctr"/>
                      <a:r>
                        <a:rPr lang="pt-BR" sz="1400" b="0" dirty="0">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0126233"/>
                  </a:ext>
                </a:extLst>
              </a:tr>
              <a:tr h="370840">
                <a:tc>
                  <a:txBody>
                    <a:bodyPr/>
                    <a:lstStyle/>
                    <a:p>
                      <a:pPr algn="ctr"/>
                      <a:r>
                        <a:rPr lang="pt-BR" sz="1400" b="0" dirty="0">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7875908"/>
                  </a:ext>
                </a:extLst>
              </a:tr>
            </a:tbl>
          </a:graphicData>
        </a:graphic>
      </p:graphicFrame>
      <p:sp>
        <p:nvSpPr>
          <p:cNvPr id="216" name="Seta: para a Direita 215">
            <a:extLst>
              <a:ext uri="{FF2B5EF4-FFF2-40B4-BE49-F238E27FC236}">
                <a16:creationId xmlns:a16="http://schemas.microsoft.com/office/drawing/2014/main" id="{3720C254-01F8-96E0-BFB1-7626DBB8B1C6}"/>
              </a:ext>
            </a:extLst>
          </p:cNvPr>
          <p:cNvSpPr/>
          <p:nvPr/>
        </p:nvSpPr>
        <p:spPr>
          <a:xfrm>
            <a:off x="5790849" y="4434474"/>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CaixaDeTexto 216">
            <a:extLst>
              <a:ext uri="{FF2B5EF4-FFF2-40B4-BE49-F238E27FC236}">
                <a16:creationId xmlns:a16="http://schemas.microsoft.com/office/drawing/2014/main" id="{E425FC8E-DE67-897C-904F-437B33D85F5F}"/>
              </a:ext>
            </a:extLst>
          </p:cNvPr>
          <p:cNvSpPr txBox="1"/>
          <p:nvPr/>
        </p:nvSpPr>
        <p:spPr>
          <a:xfrm>
            <a:off x="5660186" y="4007525"/>
            <a:ext cx="852594" cy="461665"/>
          </a:xfrm>
          <a:prstGeom prst="rect">
            <a:avLst/>
          </a:prstGeom>
          <a:noFill/>
        </p:spPr>
        <p:txBody>
          <a:bodyPr wrap="square" rtlCol="0">
            <a:spAutoFit/>
          </a:bodyPr>
          <a:lstStyle/>
          <a:p>
            <a:pPr algn="ctr"/>
            <a:r>
              <a:rPr lang="pt-BR" sz="1200" dirty="0"/>
              <a:t>Atribuir índices</a:t>
            </a:r>
          </a:p>
        </p:txBody>
      </p:sp>
      <p:grpSp>
        <p:nvGrpSpPr>
          <p:cNvPr id="7" name="Agrupar 6">
            <a:extLst>
              <a:ext uri="{FF2B5EF4-FFF2-40B4-BE49-F238E27FC236}">
                <a16:creationId xmlns:a16="http://schemas.microsoft.com/office/drawing/2014/main" id="{5AAA1224-5A93-9ECB-2DF5-EBAA04C01073}"/>
              </a:ext>
            </a:extLst>
          </p:cNvPr>
          <p:cNvGrpSpPr/>
          <p:nvPr/>
        </p:nvGrpSpPr>
        <p:grpSpPr>
          <a:xfrm>
            <a:off x="1704171" y="785649"/>
            <a:ext cx="7144794" cy="3230869"/>
            <a:chOff x="1704171" y="785649"/>
            <a:chExt cx="7144794" cy="3230869"/>
          </a:xfrm>
        </p:grpSpPr>
        <p:sp>
          <p:nvSpPr>
            <p:cNvPr id="210" name="CaixaDeTexto 209">
              <a:extLst>
                <a:ext uri="{FF2B5EF4-FFF2-40B4-BE49-F238E27FC236}">
                  <a16:creationId xmlns:a16="http://schemas.microsoft.com/office/drawing/2014/main" id="{B6E29CCC-71A5-0430-50DE-5DA3C21A706A}"/>
                </a:ext>
              </a:extLst>
            </p:cNvPr>
            <p:cNvSpPr txBox="1"/>
            <p:nvPr/>
          </p:nvSpPr>
          <p:spPr>
            <a:xfrm>
              <a:off x="1704171" y="3363868"/>
              <a:ext cx="2324112"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213" name="CaixaDeTexto 212">
              <a:extLst>
                <a:ext uri="{FF2B5EF4-FFF2-40B4-BE49-F238E27FC236}">
                  <a16:creationId xmlns:a16="http://schemas.microsoft.com/office/drawing/2014/main" id="{C1FFCFCD-3AD5-CD0E-7403-D965A997E5DC}"/>
                </a:ext>
              </a:extLst>
            </p:cNvPr>
            <p:cNvSpPr txBox="1"/>
            <p:nvPr/>
          </p:nvSpPr>
          <p:spPr>
            <a:xfrm>
              <a:off x="4699520" y="3359349"/>
              <a:ext cx="970836" cy="461665"/>
            </a:xfrm>
            <a:prstGeom prst="rect">
              <a:avLst/>
            </a:prstGeom>
            <a:noFill/>
          </p:spPr>
          <p:txBody>
            <a:bodyPr wrap="square" rtlCol="0">
              <a:spAutoFit/>
            </a:bodyPr>
            <a:lstStyle/>
            <a:p>
              <a:pPr algn="ctr"/>
              <a:r>
                <a:rPr lang="pt-BR" sz="1200" dirty="0"/>
                <a:t>Centroides dos clusters</a:t>
              </a:r>
            </a:p>
          </p:txBody>
        </p:sp>
        <p:grpSp>
          <p:nvGrpSpPr>
            <p:cNvPr id="6" name="Agrupar 5">
              <a:extLst>
                <a:ext uri="{FF2B5EF4-FFF2-40B4-BE49-F238E27FC236}">
                  <a16:creationId xmlns:a16="http://schemas.microsoft.com/office/drawing/2014/main" id="{5464F5D1-9CA9-A3C1-E02B-E6261366D1A8}"/>
                </a:ext>
              </a:extLst>
            </p:cNvPr>
            <p:cNvGrpSpPr/>
            <p:nvPr/>
          </p:nvGrpSpPr>
          <p:grpSpPr>
            <a:xfrm>
              <a:off x="2483449" y="785649"/>
              <a:ext cx="6365516" cy="3230869"/>
              <a:chOff x="2483449" y="785649"/>
              <a:chExt cx="6365516" cy="3230869"/>
            </a:xfrm>
          </p:grpSpPr>
          <p:sp>
            <p:nvSpPr>
              <p:cNvPr id="218" name="CaixaDeTexto 217">
                <a:extLst>
                  <a:ext uri="{FF2B5EF4-FFF2-40B4-BE49-F238E27FC236}">
                    <a16:creationId xmlns:a16="http://schemas.microsoft.com/office/drawing/2014/main" id="{5BF37EFC-578D-DCC4-2637-36AE6A6E6839}"/>
                  </a:ext>
                </a:extLst>
              </p:cNvPr>
              <p:cNvSpPr txBox="1"/>
              <p:nvPr/>
            </p:nvSpPr>
            <p:spPr>
              <a:xfrm>
                <a:off x="6547344" y="3355192"/>
                <a:ext cx="2301621" cy="461665"/>
              </a:xfrm>
              <a:prstGeom prst="rect">
                <a:avLst/>
              </a:prstGeom>
              <a:noFill/>
            </p:spPr>
            <p:txBody>
              <a:bodyPr wrap="square" rtlCol="0">
                <a:spAutoFit/>
              </a:bodyPr>
              <a:lstStyle/>
              <a:p>
                <a:pPr algn="ctr"/>
                <a:r>
                  <a:rPr lang="pt-BR" sz="1200" dirty="0"/>
                  <a:t>Armazena apenas os índices e os centroides</a:t>
                </a:r>
              </a:p>
            </p:txBody>
          </p:sp>
          <p:grpSp>
            <p:nvGrpSpPr>
              <p:cNvPr id="5" name="Agrupar 4">
                <a:extLst>
                  <a:ext uri="{FF2B5EF4-FFF2-40B4-BE49-F238E27FC236}">
                    <a16:creationId xmlns:a16="http://schemas.microsoft.com/office/drawing/2014/main" id="{93CE1491-660F-A9BE-8305-E0E796A9356A}"/>
                  </a:ext>
                </a:extLst>
              </p:cNvPr>
              <p:cNvGrpSpPr/>
              <p:nvPr/>
            </p:nvGrpSpPr>
            <p:grpSpPr>
              <a:xfrm>
                <a:off x="2483449" y="785649"/>
                <a:ext cx="5402976" cy="3230869"/>
                <a:chOff x="2483449" y="785649"/>
                <a:chExt cx="5402976" cy="3230869"/>
              </a:xfrm>
            </p:grpSpPr>
            <p:sp>
              <p:nvSpPr>
                <p:cNvPr id="70" name="Elipse 69">
                  <a:extLst>
                    <a:ext uri="{FF2B5EF4-FFF2-40B4-BE49-F238E27FC236}">
                      <a16:creationId xmlns:a16="http://schemas.microsoft.com/office/drawing/2014/main" id="{7510E1A1-A557-6A94-9701-61E1AFBDC07D}"/>
                    </a:ext>
                  </a:extLst>
                </p:cNvPr>
                <p:cNvSpPr/>
                <p:nvPr/>
              </p:nvSpPr>
              <p:spPr>
                <a:xfrm>
                  <a:off x="5623576" y="1889138"/>
                  <a:ext cx="776619" cy="755636"/>
                </a:xfrm>
                <a:prstGeom prst="ellipse">
                  <a:avLst/>
                </a:prstGeom>
                <a:solidFill>
                  <a:srgbClr val="FFFF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Elipse 62">
                  <a:extLst>
                    <a:ext uri="{FF2B5EF4-FFF2-40B4-BE49-F238E27FC236}">
                      <a16:creationId xmlns:a16="http://schemas.microsoft.com/office/drawing/2014/main" id="{54DB6C75-50F3-2A87-94BA-B1D5139D555B}"/>
                    </a:ext>
                  </a:extLst>
                </p:cNvPr>
                <p:cNvSpPr/>
                <p:nvPr/>
              </p:nvSpPr>
              <p:spPr>
                <a:xfrm>
                  <a:off x="6399706" y="2021141"/>
                  <a:ext cx="776619" cy="755636"/>
                </a:xfrm>
                <a:prstGeom prst="ellipse">
                  <a:avLst/>
                </a:prstGeom>
                <a:solidFill>
                  <a:srgbClr val="FF00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Elipse 61">
                  <a:extLst>
                    <a:ext uri="{FF2B5EF4-FFF2-40B4-BE49-F238E27FC236}">
                      <a16:creationId xmlns:a16="http://schemas.microsoft.com/office/drawing/2014/main" id="{47E3E85B-EBD9-8019-9020-A4DAC9B590CC}"/>
                    </a:ext>
                  </a:extLst>
                </p:cNvPr>
                <p:cNvSpPr/>
                <p:nvPr/>
              </p:nvSpPr>
              <p:spPr>
                <a:xfrm>
                  <a:off x="6755563" y="1343614"/>
                  <a:ext cx="776619" cy="755636"/>
                </a:xfrm>
                <a:prstGeom prst="ellipse">
                  <a:avLst/>
                </a:prstGeom>
                <a:solidFill>
                  <a:srgbClr val="0070C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lipse 60">
                  <a:extLst>
                    <a:ext uri="{FF2B5EF4-FFF2-40B4-BE49-F238E27FC236}">
                      <a16:creationId xmlns:a16="http://schemas.microsoft.com/office/drawing/2014/main" id="{8020FBEF-4F7D-29A5-9942-490742CE04EB}"/>
                    </a:ext>
                  </a:extLst>
                </p:cNvPr>
                <p:cNvSpPr/>
                <p:nvPr/>
              </p:nvSpPr>
              <p:spPr>
                <a:xfrm>
                  <a:off x="5953824" y="1191214"/>
                  <a:ext cx="776619" cy="755636"/>
                </a:xfrm>
                <a:prstGeom prst="ellipse">
                  <a:avLst/>
                </a:prstGeom>
                <a:solidFill>
                  <a:srgbClr val="00B05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EB543E64-143B-A634-A3E3-BA41920E3A97}"/>
                    </a:ext>
                  </a:extLst>
                </p:cNvPr>
                <p:cNvSpPr/>
                <p:nvPr/>
              </p:nvSpPr>
              <p:spPr>
                <a:xfrm>
                  <a:off x="6254106" y="15785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E0CD3173-1F8F-097D-83EE-21566E354D9A}"/>
                    </a:ext>
                  </a:extLst>
                </p:cNvPr>
                <p:cNvSpPr/>
                <p:nvPr/>
              </p:nvSpPr>
              <p:spPr>
                <a:xfrm>
                  <a:off x="6413930" y="14634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D32B4C5A-7548-3449-F5DB-EF53F8268D46}"/>
                    </a:ext>
                  </a:extLst>
                </p:cNvPr>
                <p:cNvSpPr/>
                <p:nvPr/>
              </p:nvSpPr>
              <p:spPr>
                <a:xfrm>
                  <a:off x="6092178" y="132035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a:extLst>
                    <a:ext uri="{FF2B5EF4-FFF2-40B4-BE49-F238E27FC236}">
                      <a16:creationId xmlns:a16="http://schemas.microsoft.com/office/drawing/2014/main" id="{67685D7E-3880-D92E-1D54-1BB92F88240E}"/>
                    </a:ext>
                  </a:extLst>
                </p:cNvPr>
                <p:cNvSpPr/>
                <p:nvPr/>
              </p:nvSpPr>
              <p:spPr>
                <a:xfrm>
                  <a:off x="6341930" y="124831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CFCC3A99-1C3A-92AB-63B9-00A7F606BA02}"/>
                    </a:ext>
                  </a:extLst>
                </p:cNvPr>
                <p:cNvSpPr/>
                <p:nvPr/>
              </p:nvSpPr>
              <p:spPr>
                <a:xfrm>
                  <a:off x="6094280" y="163199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Elipse 18">
                  <a:extLst>
                    <a:ext uri="{FF2B5EF4-FFF2-40B4-BE49-F238E27FC236}">
                      <a16:creationId xmlns:a16="http://schemas.microsoft.com/office/drawing/2014/main" id="{9F43A976-44B8-FB13-407E-75A6CBB0E7A4}"/>
                    </a:ext>
                  </a:extLst>
                </p:cNvPr>
                <p:cNvSpPr/>
                <p:nvPr/>
              </p:nvSpPr>
              <p:spPr>
                <a:xfrm>
                  <a:off x="6202280" y="179189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B4FF3C2F-315A-6F86-9022-F99E6DB16963}"/>
                    </a:ext>
                  </a:extLst>
                </p:cNvPr>
                <p:cNvSpPr/>
                <p:nvPr/>
              </p:nvSpPr>
              <p:spPr>
                <a:xfrm>
                  <a:off x="6523484" y="16880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190FA6C1-AB2C-8A97-2726-A4C82BB7E2A7}"/>
                    </a:ext>
                  </a:extLst>
                </p:cNvPr>
                <p:cNvSpPr/>
                <p:nvPr/>
              </p:nvSpPr>
              <p:spPr>
                <a:xfrm>
                  <a:off x="6557287" y="135504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F108934E-8FD1-A4D0-AE77-E1DD45A133E9}"/>
                    </a:ext>
                  </a:extLst>
                </p:cNvPr>
                <p:cNvSpPr/>
                <p:nvPr/>
              </p:nvSpPr>
              <p:spPr>
                <a:xfrm>
                  <a:off x="6815558" y="1701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22">
                  <a:extLst>
                    <a:ext uri="{FF2B5EF4-FFF2-40B4-BE49-F238E27FC236}">
                      <a16:creationId xmlns:a16="http://schemas.microsoft.com/office/drawing/2014/main" id="{7124E4AA-29DB-A760-3389-FB86E760E7D6}"/>
                    </a:ext>
                  </a:extLst>
                </p:cNvPr>
                <p:cNvSpPr/>
                <p:nvPr/>
              </p:nvSpPr>
              <p:spPr>
                <a:xfrm>
                  <a:off x="6910213" y="18479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lipse 23">
                  <a:extLst>
                    <a:ext uri="{FF2B5EF4-FFF2-40B4-BE49-F238E27FC236}">
                      <a16:creationId xmlns:a16="http://schemas.microsoft.com/office/drawing/2014/main" id="{E9CE8BF0-82E7-A8A1-13A9-66687D21180D}"/>
                    </a:ext>
                  </a:extLst>
                </p:cNvPr>
                <p:cNvSpPr/>
                <p:nvPr/>
              </p:nvSpPr>
              <p:spPr>
                <a:xfrm>
                  <a:off x="6915387" y="1447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24">
                  <a:extLst>
                    <a:ext uri="{FF2B5EF4-FFF2-40B4-BE49-F238E27FC236}">
                      <a16:creationId xmlns:a16="http://schemas.microsoft.com/office/drawing/2014/main" id="{D816D873-0084-87D7-C991-D631338F285E}"/>
                    </a:ext>
                  </a:extLst>
                </p:cNvPr>
                <p:cNvSpPr/>
                <p:nvPr/>
              </p:nvSpPr>
              <p:spPr>
                <a:xfrm>
                  <a:off x="7118549" y="1375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a:extLst>
                    <a:ext uri="{FF2B5EF4-FFF2-40B4-BE49-F238E27FC236}">
                      <a16:creationId xmlns:a16="http://schemas.microsoft.com/office/drawing/2014/main" id="{79041484-356E-CB92-8A26-2FE09997F58A}"/>
                    </a:ext>
                  </a:extLst>
                </p:cNvPr>
                <p:cNvSpPr/>
                <p:nvPr/>
              </p:nvSpPr>
              <p:spPr>
                <a:xfrm>
                  <a:off x="7421075" y="1578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0ACDB330-4FE9-08A4-A3F8-1406EAF189E8}"/>
                    </a:ext>
                  </a:extLst>
                </p:cNvPr>
                <p:cNvSpPr/>
                <p:nvPr/>
              </p:nvSpPr>
              <p:spPr>
                <a:xfrm>
                  <a:off x="6961473" y="196505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98379BF2-D5B0-80DB-98E5-559DB32BFF87}"/>
                    </a:ext>
                  </a:extLst>
                </p:cNvPr>
                <p:cNvSpPr/>
                <p:nvPr/>
              </p:nvSpPr>
              <p:spPr>
                <a:xfrm>
                  <a:off x="7269031" y="193373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a:extLst>
                    <a:ext uri="{FF2B5EF4-FFF2-40B4-BE49-F238E27FC236}">
                      <a16:creationId xmlns:a16="http://schemas.microsoft.com/office/drawing/2014/main" id="{E4ED552A-61B4-7A1B-AC87-60EDEC17069E}"/>
                    </a:ext>
                  </a:extLst>
                </p:cNvPr>
                <p:cNvSpPr/>
                <p:nvPr/>
              </p:nvSpPr>
              <p:spPr>
                <a:xfrm>
                  <a:off x="7305031" y="144014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7622380A-802A-5737-BAAA-5AAE6C6A0892}"/>
                    </a:ext>
                  </a:extLst>
                </p:cNvPr>
                <p:cNvSpPr/>
                <p:nvPr/>
              </p:nvSpPr>
              <p:spPr>
                <a:xfrm>
                  <a:off x="7100898" y="170988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Elipse 38">
                  <a:extLst>
                    <a:ext uri="{FF2B5EF4-FFF2-40B4-BE49-F238E27FC236}">
                      <a16:creationId xmlns:a16="http://schemas.microsoft.com/office/drawing/2014/main" id="{D63D830F-1DB9-F4D0-49B9-99CADB68F587}"/>
                    </a:ext>
                  </a:extLst>
                </p:cNvPr>
                <p:cNvSpPr/>
                <p:nvPr/>
              </p:nvSpPr>
              <p:spPr>
                <a:xfrm>
                  <a:off x="7222385" y="163577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Elipse 40">
                  <a:extLst>
                    <a:ext uri="{FF2B5EF4-FFF2-40B4-BE49-F238E27FC236}">
                      <a16:creationId xmlns:a16="http://schemas.microsoft.com/office/drawing/2014/main" id="{4CF1E921-EB79-1EEE-D5CB-BB91DE451382}"/>
                    </a:ext>
                  </a:extLst>
                </p:cNvPr>
                <p:cNvSpPr/>
                <p:nvPr/>
              </p:nvSpPr>
              <p:spPr>
                <a:xfrm>
                  <a:off x="6656929" y="2322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Elipse 41">
                  <a:extLst>
                    <a:ext uri="{FF2B5EF4-FFF2-40B4-BE49-F238E27FC236}">
                      <a16:creationId xmlns:a16="http://schemas.microsoft.com/office/drawing/2014/main" id="{B8C5E349-2442-8300-4690-C8C1A9AA0E97}"/>
                    </a:ext>
                  </a:extLst>
                </p:cNvPr>
                <p:cNvSpPr/>
                <p:nvPr/>
              </p:nvSpPr>
              <p:spPr>
                <a:xfrm>
                  <a:off x="6728929" y="206935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Elipse 44">
                  <a:extLst>
                    <a:ext uri="{FF2B5EF4-FFF2-40B4-BE49-F238E27FC236}">
                      <a16:creationId xmlns:a16="http://schemas.microsoft.com/office/drawing/2014/main" id="{9B036476-89FE-E486-34B7-2E1722C9F5E0}"/>
                    </a:ext>
                  </a:extLst>
                </p:cNvPr>
                <p:cNvSpPr/>
                <p:nvPr/>
              </p:nvSpPr>
              <p:spPr>
                <a:xfrm>
                  <a:off x="6656929" y="221589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Elipse 45">
                  <a:extLst>
                    <a:ext uri="{FF2B5EF4-FFF2-40B4-BE49-F238E27FC236}">
                      <a16:creationId xmlns:a16="http://schemas.microsoft.com/office/drawing/2014/main" id="{CDB17E56-D4F3-FED6-1BF6-350DAE6B2CA9}"/>
                    </a:ext>
                  </a:extLst>
                </p:cNvPr>
                <p:cNvSpPr/>
                <p:nvPr/>
              </p:nvSpPr>
              <p:spPr>
                <a:xfrm>
                  <a:off x="6524865"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A1E0FC99-342A-45F9-30AB-B8F349A1EDCD}"/>
                    </a:ext>
                  </a:extLst>
                </p:cNvPr>
                <p:cNvSpPr/>
                <p:nvPr/>
              </p:nvSpPr>
              <p:spPr>
                <a:xfrm>
                  <a:off x="6944822" y="261566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Elipse 47">
                  <a:extLst>
                    <a:ext uri="{FF2B5EF4-FFF2-40B4-BE49-F238E27FC236}">
                      <a16:creationId xmlns:a16="http://schemas.microsoft.com/office/drawing/2014/main" id="{6BC8A2BF-CDAB-E786-C382-F66F6A89CC92}"/>
                    </a:ext>
                  </a:extLst>
                </p:cNvPr>
                <p:cNvSpPr/>
                <p:nvPr/>
              </p:nvSpPr>
              <p:spPr>
                <a:xfrm>
                  <a:off x="6788016" y="236586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Elipse 48">
                  <a:extLst>
                    <a:ext uri="{FF2B5EF4-FFF2-40B4-BE49-F238E27FC236}">
                      <a16:creationId xmlns:a16="http://schemas.microsoft.com/office/drawing/2014/main" id="{C7D4EF27-F4A4-7BE5-F4EC-F297A4197464}"/>
                    </a:ext>
                  </a:extLst>
                </p:cNvPr>
                <p:cNvSpPr/>
                <p:nvPr/>
              </p:nvSpPr>
              <p:spPr>
                <a:xfrm>
                  <a:off x="6552402" y="21403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Elipse 49">
                  <a:extLst>
                    <a:ext uri="{FF2B5EF4-FFF2-40B4-BE49-F238E27FC236}">
                      <a16:creationId xmlns:a16="http://schemas.microsoft.com/office/drawing/2014/main" id="{A659461E-C77D-555A-4832-73F6701A7EB3}"/>
                    </a:ext>
                  </a:extLst>
                </p:cNvPr>
                <p:cNvSpPr/>
                <p:nvPr/>
              </p:nvSpPr>
              <p:spPr>
                <a:xfrm>
                  <a:off x="6992663" y="221511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9B39DB67-517A-D87D-2E7E-B8553E457316}"/>
                    </a:ext>
                  </a:extLst>
                </p:cNvPr>
                <p:cNvSpPr/>
                <p:nvPr/>
              </p:nvSpPr>
              <p:spPr>
                <a:xfrm>
                  <a:off x="6058280" y="2238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Elipse 51">
                  <a:extLst>
                    <a:ext uri="{FF2B5EF4-FFF2-40B4-BE49-F238E27FC236}">
                      <a16:creationId xmlns:a16="http://schemas.microsoft.com/office/drawing/2014/main" id="{E063A476-C32D-BABA-188A-ECE6DCFC100C}"/>
                    </a:ext>
                  </a:extLst>
                </p:cNvPr>
                <p:cNvSpPr/>
                <p:nvPr/>
              </p:nvSpPr>
              <p:spPr>
                <a:xfrm>
                  <a:off x="6177012" y="2202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Elipse 52">
                  <a:extLst>
                    <a:ext uri="{FF2B5EF4-FFF2-40B4-BE49-F238E27FC236}">
                      <a16:creationId xmlns:a16="http://schemas.microsoft.com/office/drawing/2014/main" id="{F39C2795-BE0F-50E6-3F96-7421E3FBBB02}"/>
                    </a:ext>
                  </a:extLst>
                </p:cNvPr>
                <p:cNvSpPr/>
                <p:nvPr/>
              </p:nvSpPr>
              <p:spPr>
                <a:xfrm>
                  <a:off x="6191621" y="2064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Elipse 53">
                  <a:extLst>
                    <a:ext uri="{FF2B5EF4-FFF2-40B4-BE49-F238E27FC236}">
                      <a16:creationId xmlns:a16="http://schemas.microsoft.com/office/drawing/2014/main" id="{D4385540-CD55-96BA-D928-7BDE6AF86FAB}"/>
                    </a:ext>
                  </a:extLst>
                </p:cNvPr>
                <p:cNvSpPr/>
                <p:nvPr/>
              </p:nvSpPr>
              <p:spPr>
                <a:xfrm>
                  <a:off x="6084679" y="2136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Elipse 54">
                  <a:extLst>
                    <a:ext uri="{FF2B5EF4-FFF2-40B4-BE49-F238E27FC236}">
                      <a16:creationId xmlns:a16="http://schemas.microsoft.com/office/drawing/2014/main" id="{58098440-46B0-E25C-CBB5-FB879EF4E8A3}"/>
                    </a:ext>
                  </a:extLst>
                </p:cNvPr>
                <p:cNvSpPr/>
                <p:nvPr/>
              </p:nvSpPr>
              <p:spPr>
                <a:xfrm>
                  <a:off x="5970174" y="2153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Elipse 55">
                  <a:extLst>
                    <a:ext uri="{FF2B5EF4-FFF2-40B4-BE49-F238E27FC236}">
                      <a16:creationId xmlns:a16="http://schemas.microsoft.com/office/drawing/2014/main" id="{35739005-6A43-BDD6-86CC-3062267494E9}"/>
                    </a:ext>
                  </a:extLst>
                </p:cNvPr>
                <p:cNvSpPr/>
                <p:nvPr/>
              </p:nvSpPr>
              <p:spPr>
                <a:xfrm>
                  <a:off x="6137163" y="2308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Elipse 56">
                  <a:extLst>
                    <a:ext uri="{FF2B5EF4-FFF2-40B4-BE49-F238E27FC236}">
                      <a16:creationId xmlns:a16="http://schemas.microsoft.com/office/drawing/2014/main" id="{B592D86D-9298-5245-A1A0-42B2AD42A623}"/>
                    </a:ext>
                  </a:extLst>
                </p:cNvPr>
                <p:cNvSpPr/>
                <p:nvPr/>
              </p:nvSpPr>
              <p:spPr>
                <a:xfrm>
                  <a:off x="6220764" y="2380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Elipse 57">
                  <a:extLst>
                    <a:ext uri="{FF2B5EF4-FFF2-40B4-BE49-F238E27FC236}">
                      <a16:creationId xmlns:a16="http://schemas.microsoft.com/office/drawing/2014/main" id="{B8DA1F76-AA72-598B-553B-0C2FA9BFFD09}"/>
                    </a:ext>
                  </a:extLst>
                </p:cNvPr>
                <p:cNvSpPr/>
                <p:nvPr/>
              </p:nvSpPr>
              <p:spPr>
                <a:xfrm>
                  <a:off x="6283954" y="212790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Elipse 58">
                  <a:extLst>
                    <a:ext uri="{FF2B5EF4-FFF2-40B4-BE49-F238E27FC236}">
                      <a16:creationId xmlns:a16="http://schemas.microsoft.com/office/drawing/2014/main" id="{D4802865-EC11-90D4-4EB1-723947AF4B75}"/>
                    </a:ext>
                  </a:extLst>
                </p:cNvPr>
                <p:cNvSpPr/>
                <p:nvPr/>
              </p:nvSpPr>
              <p:spPr>
                <a:xfrm>
                  <a:off x="6012679" y="23273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1846B285-E864-59CD-7FA0-B458D89ABFF8}"/>
                    </a:ext>
                  </a:extLst>
                </p:cNvPr>
                <p:cNvSpPr/>
                <p:nvPr/>
              </p:nvSpPr>
              <p:spPr>
                <a:xfrm>
                  <a:off x="6293579" y="22790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Elipse 63">
                  <a:extLst>
                    <a:ext uri="{FF2B5EF4-FFF2-40B4-BE49-F238E27FC236}">
                      <a16:creationId xmlns:a16="http://schemas.microsoft.com/office/drawing/2014/main" id="{B6172793-6961-33FE-6AF5-F4315C76171B}"/>
                    </a:ext>
                  </a:extLst>
                </p:cNvPr>
                <p:cNvSpPr/>
                <p:nvPr/>
              </p:nvSpPr>
              <p:spPr>
                <a:xfrm>
                  <a:off x="6166280" y="14680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Elipse 64">
                  <a:extLst>
                    <a:ext uri="{FF2B5EF4-FFF2-40B4-BE49-F238E27FC236}">
                      <a16:creationId xmlns:a16="http://schemas.microsoft.com/office/drawing/2014/main" id="{43A33210-CB19-EBC4-1E7A-1FA4D0141975}"/>
                    </a:ext>
                  </a:extLst>
                </p:cNvPr>
                <p:cNvSpPr/>
                <p:nvPr/>
              </p:nvSpPr>
              <p:spPr>
                <a:xfrm>
                  <a:off x="7107872" y="186233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Elipse 65">
                  <a:extLst>
                    <a:ext uri="{FF2B5EF4-FFF2-40B4-BE49-F238E27FC236}">
                      <a16:creationId xmlns:a16="http://schemas.microsoft.com/office/drawing/2014/main" id="{3F7ED822-487A-A225-F755-3C7A708F4AFF}"/>
                    </a:ext>
                  </a:extLst>
                </p:cNvPr>
                <p:cNvSpPr/>
                <p:nvPr/>
              </p:nvSpPr>
              <p:spPr>
                <a:xfrm>
                  <a:off x="7029270" y="15641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Elipse 66">
                  <a:extLst>
                    <a:ext uri="{FF2B5EF4-FFF2-40B4-BE49-F238E27FC236}">
                      <a16:creationId xmlns:a16="http://schemas.microsoft.com/office/drawing/2014/main" id="{B7AA84A0-278B-694C-48D9-6ECF3CB7044D}"/>
                    </a:ext>
                  </a:extLst>
                </p:cNvPr>
                <p:cNvSpPr/>
                <p:nvPr/>
              </p:nvSpPr>
              <p:spPr>
                <a:xfrm>
                  <a:off x="7341779" y="175829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Elipse 67">
                  <a:extLst>
                    <a:ext uri="{FF2B5EF4-FFF2-40B4-BE49-F238E27FC236}">
                      <a16:creationId xmlns:a16="http://schemas.microsoft.com/office/drawing/2014/main" id="{01AB0318-41A2-46C7-8F6E-C92727DDCBAB}"/>
                    </a:ext>
                  </a:extLst>
                </p:cNvPr>
                <p:cNvSpPr/>
                <p:nvPr/>
              </p:nvSpPr>
              <p:spPr>
                <a:xfrm>
                  <a:off x="6728929" y="255037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Elipse 68">
                  <a:extLst>
                    <a:ext uri="{FF2B5EF4-FFF2-40B4-BE49-F238E27FC236}">
                      <a16:creationId xmlns:a16="http://schemas.microsoft.com/office/drawing/2014/main" id="{A0AA41A1-FC9C-4C8E-5E6C-6AE070D9CBFE}"/>
                    </a:ext>
                  </a:extLst>
                </p:cNvPr>
                <p:cNvSpPr/>
                <p:nvPr/>
              </p:nvSpPr>
              <p:spPr>
                <a:xfrm>
                  <a:off x="6956663" y="2394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Elipse 70">
                  <a:extLst>
                    <a:ext uri="{FF2B5EF4-FFF2-40B4-BE49-F238E27FC236}">
                      <a16:creationId xmlns:a16="http://schemas.microsoft.com/office/drawing/2014/main" id="{2D1A6A3A-85C9-F8F3-73E3-E5AB4D7716C3}"/>
                    </a:ext>
                  </a:extLst>
                </p:cNvPr>
                <p:cNvSpPr/>
                <p:nvPr/>
              </p:nvSpPr>
              <p:spPr>
                <a:xfrm>
                  <a:off x="5956644" y="189931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Elipse 71">
                  <a:extLst>
                    <a:ext uri="{FF2B5EF4-FFF2-40B4-BE49-F238E27FC236}">
                      <a16:creationId xmlns:a16="http://schemas.microsoft.com/office/drawing/2014/main" id="{E1C3F6BC-0FD3-69BB-E1A7-D618A6D70310}"/>
                    </a:ext>
                  </a:extLst>
                </p:cNvPr>
                <p:cNvSpPr/>
                <p:nvPr/>
              </p:nvSpPr>
              <p:spPr>
                <a:xfrm>
                  <a:off x="6060350" y="1976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Elipse 72">
                  <a:extLst>
                    <a:ext uri="{FF2B5EF4-FFF2-40B4-BE49-F238E27FC236}">
                      <a16:creationId xmlns:a16="http://schemas.microsoft.com/office/drawing/2014/main" id="{E8D2E788-31F1-A065-38DE-BA626CD9FE1B}"/>
                    </a:ext>
                  </a:extLst>
                </p:cNvPr>
                <p:cNvSpPr/>
                <p:nvPr/>
              </p:nvSpPr>
              <p:spPr>
                <a:xfrm>
                  <a:off x="6086491"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Elipse 73">
                  <a:extLst>
                    <a:ext uri="{FF2B5EF4-FFF2-40B4-BE49-F238E27FC236}">
                      <a16:creationId xmlns:a16="http://schemas.microsoft.com/office/drawing/2014/main" id="{F6475B11-2FAB-C806-5FF7-21893ABB0853}"/>
                    </a:ext>
                  </a:extLst>
                </p:cNvPr>
                <p:cNvSpPr/>
                <p:nvPr/>
              </p:nvSpPr>
              <p:spPr>
                <a:xfrm>
                  <a:off x="6127329"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Elipse 74">
                  <a:extLst>
                    <a:ext uri="{FF2B5EF4-FFF2-40B4-BE49-F238E27FC236}">
                      <a16:creationId xmlns:a16="http://schemas.microsoft.com/office/drawing/2014/main" id="{4E2FA00A-90D6-94D0-C197-A154D33324AE}"/>
                    </a:ext>
                  </a:extLst>
                </p:cNvPr>
                <p:cNvSpPr/>
                <p:nvPr/>
              </p:nvSpPr>
              <p:spPr>
                <a:xfrm>
                  <a:off x="5720139" y="2048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Elipse 75">
                  <a:extLst>
                    <a:ext uri="{FF2B5EF4-FFF2-40B4-BE49-F238E27FC236}">
                      <a16:creationId xmlns:a16="http://schemas.microsoft.com/office/drawing/2014/main" id="{2103BCEB-F5F5-AA8E-D062-D4B57F6F6C79}"/>
                    </a:ext>
                  </a:extLst>
                </p:cNvPr>
                <p:cNvSpPr/>
                <p:nvPr/>
              </p:nvSpPr>
              <p:spPr>
                <a:xfrm>
                  <a:off x="5859983" y="2012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Elipse 76">
                  <a:extLst>
                    <a:ext uri="{FF2B5EF4-FFF2-40B4-BE49-F238E27FC236}">
                      <a16:creationId xmlns:a16="http://schemas.microsoft.com/office/drawing/2014/main" id="{7F66D353-0FE4-074D-9F64-404AE49CD319}"/>
                    </a:ext>
                  </a:extLst>
                </p:cNvPr>
                <p:cNvSpPr/>
                <p:nvPr/>
              </p:nvSpPr>
              <p:spPr>
                <a:xfrm>
                  <a:off x="5841652" y="212816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Elipse 77">
                  <a:extLst>
                    <a:ext uri="{FF2B5EF4-FFF2-40B4-BE49-F238E27FC236}">
                      <a16:creationId xmlns:a16="http://schemas.microsoft.com/office/drawing/2014/main" id="{42DB0E01-6987-81B0-7A29-01EF1CCB54B6}"/>
                    </a:ext>
                  </a:extLst>
                </p:cNvPr>
                <p:cNvSpPr/>
                <p:nvPr/>
              </p:nvSpPr>
              <p:spPr>
                <a:xfrm>
                  <a:off x="5701111" y="2225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Elipse 78">
                  <a:extLst>
                    <a:ext uri="{FF2B5EF4-FFF2-40B4-BE49-F238E27FC236}">
                      <a16:creationId xmlns:a16="http://schemas.microsoft.com/office/drawing/2014/main" id="{2B171BCD-E0B5-5870-03A2-7A52B4F03361}"/>
                    </a:ext>
                  </a:extLst>
                </p:cNvPr>
                <p:cNvSpPr/>
                <p:nvPr/>
              </p:nvSpPr>
              <p:spPr>
                <a:xfrm>
                  <a:off x="5846176" y="22613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Elipse 79">
                  <a:extLst>
                    <a:ext uri="{FF2B5EF4-FFF2-40B4-BE49-F238E27FC236}">
                      <a16:creationId xmlns:a16="http://schemas.microsoft.com/office/drawing/2014/main" id="{6A4B15AB-AE36-96D7-BA16-0BDEE77B51E5}"/>
                    </a:ext>
                  </a:extLst>
                </p:cNvPr>
                <p:cNvSpPr/>
                <p:nvPr/>
              </p:nvSpPr>
              <p:spPr>
                <a:xfrm>
                  <a:off x="5813804"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Elipse 80">
                  <a:extLst>
                    <a:ext uri="{FF2B5EF4-FFF2-40B4-BE49-F238E27FC236}">
                      <a16:creationId xmlns:a16="http://schemas.microsoft.com/office/drawing/2014/main" id="{95F07F78-AD43-5D44-2DDB-5DCA12BFD0CB}"/>
                    </a:ext>
                  </a:extLst>
                </p:cNvPr>
                <p:cNvSpPr/>
                <p:nvPr/>
              </p:nvSpPr>
              <p:spPr>
                <a:xfrm>
                  <a:off x="5934643" y="2414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06191D7B-FF07-6CC5-372E-90AAC1D41809}"/>
                    </a:ext>
                  </a:extLst>
                </p:cNvPr>
                <p:cNvSpPr/>
                <p:nvPr/>
              </p:nvSpPr>
              <p:spPr>
                <a:xfrm>
                  <a:off x="5463677" y="1092784"/>
                  <a:ext cx="2207203" cy="17820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Elipse 86">
                  <a:extLst>
                    <a:ext uri="{FF2B5EF4-FFF2-40B4-BE49-F238E27FC236}">
                      <a16:creationId xmlns:a16="http://schemas.microsoft.com/office/drawing/2014/main" id="{41383EE7-75AB-7B95-3EA2-7E75316AB9AF}"/>
                    </a:ext>
                  </a:extLst>
                </p:cNvPr>
                <p:cNvSpPr/>
                <p:nvPr/>
              </p:nvSpPr>
              <p:spPr>
                <a:xfrm>
                  <a:off x="3273879" y="15785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Elipse 87">
                  <a:extLst>
                    <a:ext uri="{FF2B5EF4-FFF2-40B4-BE49-F238E27FC236}">
                      <a16:creationId xmlns:a16="http://schemas.microsoft.com/office/drawing/2014/main" id="{6CDB2247-F9C6-E70D-0390-992E50FF3878}"/>
                    </a:ext>
                  </a:extLst>
                </p:cNvPr>
                <p:cNvSpPr/>
                <p:nvPr/>
              </p:nvSpPr>
              <p:spPr>
                <a:xfrm>
                  <a:off x="3433703" y="14634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69C0EEFA-A89C-547D-6256-0F74717D8342}"/>
                    </a:ext>
                  </a:extLst>
                </p:cNvPr>
                <p:cNvSpPr/>
                <p:nvPr/>
              </p:nvSpPr>
              <p:spPr>
                <a:xfrm>
                  <a:off x="3111951" y="132035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Elipse 89">
                  <a:extLst>
                    <a:ext uri="{FF2B5EF4-FFF2-40B4-BE49-F238E27FC236}">
                      <a16:creationId xmlns:a16="http://schemas.microsoft.com/office/drawing/2014/main" id="{43AF68DE-0A2B-3560-80B9-5E8E7F35B515}"/>
                    </a:ext>
                  </a:extLst>
                </p:cNvPr>
                <p:cNvSpPr/>
                <p:nvPr/>
              </p:nvSpPr>
              <p:spPr>
                <a:xfrm>
                  <a:off x="3361703" y="124831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Elipse 90">
                  <a:extLst>
                    <a:ext uri="{FF2B5EF4-FFF2-40B4-BE49-F238E27FC236}">
                      <a16:creationId xmlns:a16="http://schemas.microsoft.com/office/drawing/2014/main" id="{5C94353C-CF60-FD08-7248-ADBBC5E1B557}"/>
                    </a:ext>
                  </a:extLst>
                </p:cNvPr>
                <p:cNvSpPr/>
                <p:nvPr/>
              </p:nvSpPr>
              <p:spPr>
                <a:xfrm>
                  <a:off x="3114053" y="163199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Elipse 91">
                  <a:extLst>
                    <a:ext uri="{FF2B5EF4-FFF2-40B4-BE49-F238E27FC236}">
                      <a16:creationId xmlns:a16="http://schemas.microsoft.com/office/drawing/2014/main" id="{E382AB24-096A-E629-C5C6-2B57B01F5C4B}"/>
                    </a:ext>
                  </a:extLst>
                </p:cNvPr>
                <p:cNvSpPr/>
                <p:nvPr/>
              </p:nvSpPr>
              <p:spPr>
                <a:xfrm>
                  <a:off x="3222053" y="179189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Elipse 92">
                  <a:extLst>
                    <a:ext uri="{FF2B5EF4-FFF2-40B4-BE49-F238E27FC236}">
                      <a16:creationId xmlns:a16="http://schemas.microsoft.com/office/drawing/2014/main" id="{7186D72A-A9AA-AEB2-43C9-8E701F389C11}"/>
                    </a:ext>
                  </a:extLst>
                </p:cNvPr>
                <p:cNvSpPr/>
                <p:nvPr/>
              </p:nvSpPr>
              <p:spPr>
                <a:xfrm>
                  <a:off x="3543257" y="16880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Elipse 93">
                  <a:extLst>
                    <a:ext uri="{FF2B5EF4-FFF2-40B4-BE49-F238E27FC236}">
                      <a16:creationId xmlns:a16="http://schemas.microsoft.com/office/drawing/2014/main" id="{DE3964DC-FC3D-6DBE-1331-330EEEA9BE1F}"/>
                    </a:ext>
                  </a:extLst>
                </p:cNvPr>
                <p:cNvSpPr/>
                <p:nvPr/>
              </p:nvSpPr>
              <p:spPr>
                <a:xfrm>
                  <a:off x="3577060" y="135504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Elipse 94">
                  <a:extLst>
                    <a:ext uri="{FF2B5EF4-FFF2-40B4-BE49-F238E27FC236}">
                      <a16:creationId xmlns:a16="http://schemas.microsoft.com/office/drawing/2014/main" id="{319A7459-15B4-B233-D1EA-49272742B445}"/>
                    </a:ext>
                  </a:extLst>
                </p:cNvPr>
                <p:cNvSpPr/>
                <p:nvPr/>
              </p:nvSpPr>
              <p:spPr>
                <a:xfrm>
                  <a:off x="3835331" y="1701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Elipse 95">
                  <a:extLst>
                    <a:ext uri="{FF2B5EF4-FFF2-40B4-BE49-F238E27FC236}">
                      <a16:creationId xmlns:a16="http://schemas.microsoft.com/office/drawing/2014/main" id="{B78B8023-EAAB-2C5A-15FE-FAF52815BD57}"/>
                    </a:ext>
                  </a:extLst>
                </p:cNvPr>
                <p:cNvSpPr/>
                <p:nvPr/>
              </p:nvSpPr>
              <p:spPr>
                <a:xfrm>
                  <a:off x="3929986" y="18479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Elipse 96">
                  <a:extLst>
                    <a:ext uri="{FF2B5EF4-FFF2-40B4-BE49-F238E27FC236}">
                      <a16:creationId xmlns:a16="http://schemas.microsoft.com/office/drawing/2014/main" id="{6E632193-3F85-371D-5443-D0804D0ADB7A}"/>
                    </a:ext>
                  </a:extLst>
                </p:cNvPr>
                <p:cNvSpPr/>
                <p:nvPr/>
              </p:nvSpPr>
              <p:spPr>
                <a:xfrm>
                  <a:off x="3935160" y="1447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Elipse 97">
                  <a:extLst>
                    <a:ext uri="{FF2B5EF4-FFF2-40B4-BE49-F238E27FC236}">
                      <a16:creationId xmlns:a16="http://schemas.microsoft.com/office/drawing/2014/main" id="{78A1B642-C0C0-E10D-0814-2597F92453FD}"/>
                    </a:ext>
                  </a:extLst>
                </p:cNvPr>
                <p:cNvSpPr/>
                <p:nvPr/>
              </p:nvSpPr>
              <p:spPr>
                <a:xfrm>
                  <a:off x="4138322" y="1375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Elipse 98">
                  <a:extLst>
                    <a:ext uri="{FF2B5EF4-FFF2-40B4-BE49-F238E27FC236}">
                      <a16:creationId xmlns:a16="http://schemas.microsoft.com/office/drawing/2014/main" id="{59464C3C-353A-C2F4-A669-2EEEE19E5DFC}"/>
                    </a:ext>
                  </a:extLst>
                </p:cNvPr>
                <p:cNvSpPr/>
                <p:nvPr/>
              </p:nvSpPr>
              <p:spPr>
                <a:xfrm>
                  <a:off x="4440848" y="1578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Elipse 99">
                  <a:extLst>
                    <a:ext uri="{FF2B5EF4-FFF2-40B4-BE49-F238E27FC236}">
                      <a16:creationId xmlns:a16="http://schemas.microsoft.com/office/drawing/2014/main" id="{FCDDC4EA-686B-478A-81AD-5AD9C644AA50}"/>
                    </a:ext>
                  </a:extLst>
                </p:cNvPr>
                <p:cNvSpPr/>
                <p:nvPr/>
              </p:nvSpPr>
              <p:spPr>
                <a:xfrm>
                  <a:off x="3981246" y="196505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Elipse 100">
                  <a:extLst>
                    <a:ext uri="{FF2B5EF4-FFF2-40B4-BE49-F238E27FC236}">
                      <a16:creationId xmlns:a16="http://schemas.microsoft.com/office/drawing/2014/main" id="{D8E6EEBD-990F-DBB8-764A-5DD32BBF360B}"/>
                    </a:ext>
                  </a:extLst>
                </p:cNvPr>
                <p:cNvSpPr/>
                <p:nvPr/>
              </p:nvSpPr>
              <p:spPr>
                <a:xfrm>
                  <a:off x="4288804" y="193373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Elipse 101">
                  <a:extLst>
                    <a:ext uri="{FF2B5EF4-FFF2-40B4-BE49-F238E27FC236}">
                      <a16:creationId xmlns:a16="http://schemas.microsoft.com/office/drawing/2014/main" id="{7661DCF4-AF1C-DC70-0B7F-AC63E513DE23}"/>
                    </a:ext>
                  </a:extLst>
                </p:cNvPr>
                <p:cNvSpPr/>
                <p:nvPr/>
              </p:nvSpPr>
              <p:spPr>
                <a:xfrm>
                  <a:off x="4324804" y="144014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Elipse 102">
                  <a:extLst>
                    <a:ext uri="{FF2B5EF4-FFF2-40B4-BE49-F238E27FC236}">
                      <a16:creationId xmlns:a16="http://schemas.microsoft.com/office/drawing/2014/main" id="{D73C739E-1161-FCD8-7F92-E6E8A6EABDAD}"/>
                    </a:ext>
                  </a:extLst>
                </p:cNvPr>
                <p:cNvSpPr/>
                <p:nvPr/>
              </p:nvSpPr>
              <p:spPr>
                <a:xfrm>
                  <a:off x="4120671" y="170988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Elipse 103">
                  <a:extLst>
                    <a:ext uri="{FF2B5EF4-FFF2-40B4-BE49-F238E27FC236}">
                      <a16:creationId xmlns:a16="http://schemas.microsoft.com/office/drawing/2014/main" id="{ED94D09A-C8C5-5345-7D04-E78568D61A7F}"/>
                    </a:ext>
                  </a:extLst>
                </p:cNvPr>
                <p:cNvSpPr/>
                <p:nvPr/>
              </p:nvSpPr>
              <p:spPr>
                <a:xfrm>
                  <a:off x="4242158" y="163577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Elipse 104">
                  <a:extLst>
                    <a:ext uri="{FF2B5EF4-FFF2-40B4-BE49-F238E27FC236}">
                      <a16:creationId xmlns:a16="http://schemas.microsoft.com/office/drawing/2014/main" id="{95275B06-196F-3727-18EF-9CBF365D862F}"/>
                    </a:ext>
                  </a:extLst>
                </p:cNvPr>
                <p:cNvSpPr/>
                <p:nvPr/>
              </p:nvSpPr>
              <p:spPr>
                <a:xfrm>
                  <a:off x="3676702" y="2322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Elipse 105">
                  <a:extLst>
                    <a:ext uri="{FF2B5EF4-FFF2-40B4-BE49-F238E27FC236}">
                      <a16:creationId xmlns:a16="http://schemas.microsoft.com/office/drawing/2014/main" id="{BA7EBFDC-5F96-CE77-0E04-7F13DD8DE054}"/>
                    </a:ext>
                  </a:extLst>
                </p:cNvPr>
                <p:cNvSpPr/>
                <p:nvPr/>
              </p:nvSpPr>
              <p:spPr>
                <a:xfrm>
                  <a:off x="3748702" y="206935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Elipse 106">
                  <a:extLst>
                    <a:ext uri="{FF2B5EF4-FFF2-40B4-BE49-F238E27FC236}">
                      <a16:creationId xmlns:a16="http://schemas.microsoft.com/office/drawing/2014/main" id="{5188FA64-ED52-1CD2-F268-0FD5639C6796}"/>
                    </a:ext>
                  </a:extLst>
                </p:cNvPr>
                <p:cNvSpPr/>
                <p:nvPr/>
              </p:nvSpPr>
              <p:spPr>
                <a:xfrm>
                  <a:off x="3676702" y="221589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Elipse 107">
                  <a:extLst>
                    <a:ext uri="{FF2B5EF4-FFF2-40B4-BE49-F238E27FC236}">
                      <a16:creationId xmlns:a16="http://schemas.microsoft.com/office/drawing/2014/main" id="{EBD8F2F3-B68D-8693-BFBF-F12C3870EBEB}"/>
                    </a:ext>
                  </a:extLst>
                </p:cNvPr>
                <p:cNvSpPr/>
                <p:nvPr/>
              </p:nvSpPr>
              <p:spPr>
                <a:xfrm>
                  <a:off x="3544638"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Elipse 108">
                  <a:extLst>
                    <a:ext uri="{FF2B5EF4-FFF2-40B4-BE49-F238E27FC236}">
                      <a16:creationId xmlns:a16="http://schemas.microsoft.com/office/drawing/2014/main" id="{8189EC20-F4BF-5F0E-DD97-03302E3EE6E4}"/>
                    </a:ext>
                  </a:extLst>
                </p:cNvPr>
                <p:cNvSpPr/>
                <p:nvPr/>
              </p:nvSpPr>
              <p:spPr>
                <a:xfrm>
                  <a:off x="3964595" y="261566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Elipse 109">
                  <a:extLst>
                    <a:ext uri="{FF2B5EF4-FFF2-40B4-BE49-F238E27FC236}">
                      <a16:creationId xmlns:a16="http://schemas.microsoft.com/office/drawing/2014/main" id="{9B56DD06-3DE4-1B51-663A-F4FDCD29D263}"/>
                    </a:ext>
                  </a:extLst>
                </p:cNvPr>
                <p:cNvSpPr/>
                <p:nvPr/>
              </p:nvSpPr>
              <p:spPr>
                <a:xfrm>
                  <a:off x="3807789" y="236586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Elipse 110">
                  <a:extLst>
                    <a:ext uri="{FF2B5EF4-FFF2-40B4-BE49-F238E27FC236}">
                      <a16:creationId xmlns:a16="http://schemas.microsoft.com/office/drawing/2014/main" id="{9EEF2D89-D345-7411-AA83-53F562DF10C9}"/>
                    </a:ext>
                  </a:extLst>
                </p:cNvPr>
                <p:cNvSpPr/>
                <p:nvPr/>
              </p:nvSpPr>
              <p:spPr>
                <a:xfrm>
                  <a:off x="3561833" y="2141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Elipse 111">
                  <a:extLst>
                    <a:ext uri="{FF2B5EF4-FFF2-40B4-BE49-F238E27FC236}">
                      <a16:creationId xmlns:a16="http://schemas.microsoft.com/office/drawing/2014/main" id="{E00B98FD-145E-E65B-9537-0E2DBCD77C8A}"/>
                    </a:ext>
                  </a:extLst>
                </p:cNvPr>
                <p:cNvSpPr/>
                <p:nvPr/>
              </p:nvSpPr>
              <p:spPr>
                <a:xfrm>
                  <a:off x="4012436" y="221511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Elipse 112">
                  <a:extLst>
                    <a:ext uri="{FF2B5EF4-FFF2-40B4-BE49-F238E27FC236}">
                      <a16:creationId xmlns:a16="http://schemas.microsoft.com/office/drawing/2014/main" id="{1CA972CA-5144-3C94-8D03-1CFD4C63BB1D}"/>
                    </a:ext>
                  </a:extLst>
                </p:cNvPr>
                <p:cNvSpPr/>
                <p:nvPr/>
              </p:nvSpPr>
              <p:spPr>
                <a:xfrm>
                  <a:off x="3078053" y="2238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Elipse 113">
                  <a:extLst>
                    <a:ext uri="{FF2B5EF4-FFF2-40B4-BE49-F238E27FC236}">
                      <a16:creationId xmlns:a16="http://schemas.microsoft.com/office/drawing/2014/main" id="{1E2669B7-A839-D73D-7BE7-AF7B3B368B20}"/>
                    </a:ext>
                  </a:extLst>
                </p:cNvPr>
                <p:cNvSpPr/>
                <p:nvPr/>
              </p:nvSpPr>
              <p:spPr>
                <a:xfrm>
                  <a:off x="3196785" y="2202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Elipse 114">
                  <a:extLst>
                    <a:ext uri="{FF2B5EF4-FFF2-40B4-BE49-F238E27FC236}">
                      <a16:creationId xmlns:a16="http://schemas.microsoft.com/office/drawing/2014/main" id="{071BEC19-79A6-6E29-7474-EA9984D4EDBF}"/>
                    </a:ext>
                  </a:extLst>
                </p:cNvPr>
                <p:cNvSpPr/>
                <p:nvPr/>
              </p:nvSpPr>
              <p:spPr>
                <a:xfrm>
                  <a:off x="3211394" y="2064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Elipse 115">
                  <a:extLst>
                    <a:ext uri="{FF2B5EF4-FFF2-40B4-BE49-F238E27FC236}">
                      <a16:creationId xmlns:a16="http://schemas.microsoft.com/office/drawing/2014/main" id="{BF4C439A-F894-B0D0-1F94-1F81AAB9B0E5}"/>
                    </a:ext>
                  </a:extLst>
                </p:cNvPr>
                <p:cNvSpPr/>
                <p:nvPr/>
              </p:nvSpPr>
              <p:spPr>
                <a:xfrm>
                  <a:off x="3104452" y="2136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Elipse 116">
                  <a:extLst>
                    <a:ext uri="{FF2B5EF4-FFF2-40B4-BE49-F238E27FC236}">
                      <a16:creationId xmlns:a16="http://schemas.microsoft.com/office/drawing/2014/main" id="{A5E8E741-7DA2-3596-3002-D8E902651520}"/>
                    </a:ext>
                  </a:extLst>
                </p:cNvPr>
                <p:cNvSpPr/>
                <p:nvPr/>
              </p:nvSpPr>
              <p:spPr>
                <a:xfrm>
                  <a:off x="2989947" y="2153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Elipse 117">
                  <a:extLst>
                    <a:ext uri="{FF2B5EF4-FFF2-40B4-BE49-F238E27FC236}">
                      <a16:creationId xmlns:a16="http://schemas.microsoft.com/office/drawing/2014/main" id="{CB8DD72A-96A5-3CFB-97A1-2DDC5568538D}"/>
                    </a:ext>
                  </a:extLst>
                </p:cNvPr>
                <p:cNvSpPr/>
                <p:nvPr/>
              </p:nvSpPr>
              <p:spPr>
                <a:xfrm>
                  <a:off x="3156936" y="2308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Elipse 118">
                  <a:extLst>
                    <a:ext uri="{FF2B5EF4-FFF2-40B4-BE49-F238E27FC236}">
                      <a16:creationId xmlns:a16="http://schemas.microsoft.com/office/drawing/2014/main" id="{DCA9CE03-BEF3-13CD-B79F-F56B4E767B3A}"/>
                    </a:ext>
                  </a:extLst>
                </p:cNvPr>
                <p:cNvSpPr/>
                <p:nvPr/>
              </p:nvSpPr>
              <p:spPr>
                <a:xfrm>
                  <a:off x="3240537" y="2380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Elipse 119">
                  <a:extLst>
                    <a:ext uri="{FF2B5EF4-FFF2-40B4-BE49-F238E27FC236}">
                      <a16:creationId xmlns:a16="http://schemas.microsoft.com/office/drawing/2014/main" id="{12565CE2-68C5-2100-69F3-E357F105065E}"/>
                    </a:ext>
                  </a:extLst>
                </p:cNvPr>
                <p:cNvSpPr/>
                <p:nvPr/>
              </p:nvSpPr>
              <p:spPr>
                <a:xfrm>
                  <a:off x="3303727" y="212790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Elipse 120">
                  <a:extLst>
                    <a:ext uri="{FF2B5EF4-FFF2-40B4-BE49-F238E27FC236}">
                      <a16:creationId xmlns:a16="http://schemas.microsoft.com/office/drawing/2014/main" id="{42A6B62B-8C8B-528F-9C34-5C34F19017B7}"/>
                    </a:ext>
                  </a:extLst>
                </p:cNvPr>
                <p:cNvSpPr/>
                <p:nvPr/>
              </p:nvSpPr>
              <p:spPr>
                <a:xfrm>
                  <a:off x="3032452" y="23273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Elipse 121">
                  <a:extLst>
                    <a:ext uri="{FF2B5EF4-FFF2-40B4-BE49-F238E27FC236}">
                      <a16:creationId xmlns:a16="http://schemas.microsoft.com/office/drawing/2014/main" id="{AE05E0F3-186D-961A-A4B3-3C38B60E32E6}"/>
                    </a:ext>
                  </a:extLst>
                </p:cNvPr>
                <p:cNvSpPr/>
                <p:nvPr/>
              </p:nvSpPr>
              <p:spPr>
                <a:xfrm>
                  <a:off x="3313352" y="22790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Elipse 122">
                  <a:extLst>
                    <a:ext uri="{FF2B5EF4-FFF2-40B4-BE49-F238E27FC236}">
                      <a16:creationId xmlns:a16="http://schemas.microsoft.com/office/drawing/2014/main" id="{287B477B-73DF-1B8C-CD00-6EF07310FCE7}"/>
                    </a:ext>
                  </a:extLst>
                </p:cNvPr>
                <p:cNvSpPr/>
                <p:nvPr/>
              </p:nvSpPr>
              <p:spPr>
                <a:xfrm>
                  <a:off x="3186053" y="14680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Elipse 123">
                  <a:extLst>
                    <a:ext uri="{FF2B5EF4-FFF2-40B4-BE49-F238E27FC236}">
                      <a16:creationId xmlns:a16="http://schemas.microsoft.com/office/drawing/2014/main" id="{AC02E330-6166-1B3F-535D-FB6C721B6970}"/>
                    </a:ext>
                  </a:extLst>
                </p:cNvPr>
                <p:cNvSpPr/>
                <p:nvPr/>
              </p:nvSpPr>
              <p:spPr>
                <a:xfrm>
                  <a:off x="4127645" y="186233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Elipse 124">
                  <a:extLst>
                    <a:ext uri="{FF2B5EF4-FFF2-40B4-BE49-F238E27FC236}">
                      <a16:creationId xmlns:a16="http://schemas.microsoft.com/office/drawing/2014/main" id="{244B8021-6DCB-C860-CB7A-E04698AB3608}"/>
                    </a:ext>
                  </a:extLst>
                </p:cNvPr>
                <p:cNvSpPr/>
                <p:nvPr/>
              </p:nvSpPr>
              <p:spPr>
                <a:xfrm>
                  <a:off x="4049043" y="15641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Elipse 125">
                  <a:extLst>
                    <a:ext uri="{FF2B5EF4-FFF2-40B4-BE49-F238E27FC236}">
                      <a16:creationId xmlns:a16="http://schemas.microsoft.com/office/drawing/2014/main" id="{6E9AB7CD-CED3-6E79-1B68-BA7622A26291}"/>
                    </a:ext>
                  </a:extLst>
                </p:cNvPr>
                <p:cNvSpPr/>
                <p:nvPr/>
              </p:nvSpPr>
              <p:spPr>
                <a:xfrm>
                  <a:off x="4361552" y="175829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Elipse 126">
                  <a:extLst>
                    <a:ext uri="{FF2B5EF4-FFF2-40B4-BE49-F238E27FC236}">
                      <a16:creationId xmlns:a16="http://schemas.microsoft.com/office/drawing/2014/main" id="{A51F10D6-744D-3E85-AB62-827EA4C9C4F1}"/>
                    </a:ext>
                  </a:extLst>
                </p:cNvPr>
                <p:cNvSpPr/>
                <p:nvPr/>
              </p:nvSpPr>
              <p:spPr>
                <a:xfrm>
                  <a:off x="3748702" y="255037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Elipse 127">
                  <a:extLst>
                    <a:ext uri="{FF2B5EF4-FFF2-40B4-BE49-F238E27FC236}">
                      <a16:creationId xmlns:a16="http://schemas.microsoft.com/office/drawing/2014/main" id="{0D14C888-2AC4-7AE6-9DBA-1B021D263945}"/>
                    </a:ext>
                  </a:extLst>
                </p:cNvPr>
                <p:cNvSpPr/>
                <p:nvPr/>
              </p:nvSpPr>
              <p:spPr>
                <a:xfrm>
                  <a:off x="3976436" y="2394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Elipse 128">
                  <a:extLst>
                    <a:ext uri="{FF2B5EF4-FFF2-40B4-BE49-F238E27FC236}">
                      <a16:creationId xmlns:a16="http://schemas.microsoft.com/office/drawing/2014/main" id="{D27CA8A6-AB14-5B75-7EC2-5C97E2AC6D3D}"/>
                    </a:ext>
                  </a:extLst>
                </p:cNvPr>
                <p:cNvSpPr/>
                <p:nvPr/>
              </p:nvSpPr>
              <p:spPr>
                <a:xfrm>
                  <a:off x="2976417" y="189931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Elipse 129">
                  <a:extLst>
                    <a:ext uri="{FF2B5EF4-FFF2-40B4-BE49-F238E27FC236}">
                      <a16:creationId xmlns:a16="http://schemas.microsoft.com/office/drawing/2014/main" id="{1806945B-D95A-609C-22A6-EA084D21A8F1}"/>
                    </a:ext>
                  </a:extLst>
                </p:cNvPr>
                <p:cNvSpPr/>
                <p:nvPr/>
              </p:nvSpPr>
              <p:spPr>
                <a:xfrm>
                  <a:off x="3080123" y="1976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Elipse 130">
                  <a:extLst>
                    <a:ext uri="{FF2B5EF4-FFF2-40B4-BE49-F238E27FC236}">
                      <a16:creationId xmlns:a16="http://schemas.microsoft.com/office/drawing/2014/main" id="{C571B348-7171-42B1-3B84-71D7286B64E1}"/>
                    </a:ext>
                  </a:extLst>
                </p:cNvPr>
                <p:cNvSpPr/>
                <p:nvPr/>
              </p:nvSpPr>
              <p:spPr>
                <a:xfrm>
                  <a:off x="3106264"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Elipse 131">
                  <a:extLst>
                    <a:ext uri="{FF2B5EF4-FFF2-40B4-BE49-F238E27FC236}">
                      <a16:creationId xmlns:a16="http://schemas.microsoft.com/office/drawing/2014/main" id="{6B9F0AF6-848B-C935-6618-CC9E44BACBC3}"/>
                    </a:ext>
                  </a:extLst>
                </p:cNvPr>
                <p:cNvSpPr/>
                <p:nvPr/>
              </p:nvSpPr>
              <p:spPr>
                <a:xfrm>
                  <a:off x="3147102"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Elipse 132">
                  <a:extLst>
                    <a:ext uri="{FF2B5EF4-FFF2-40B4-BE49-F238E27FC236}">
                      <a16:creationId xmlns:a16="http://schemas.microsoft.com/office/drawing/2014/main" id="{7EE62646-5D7B-9BF9-B269-EFDFC26601D0}"/>
                    </a:ext>
                  </a:extLst>
                </p:cNvPr>
                <p:cNvSpPr/>
                <p:nvPr/>
              </p:nvSpPr>
              <p:spPr>
                <a:xfrm>
                  <a:off x="2739912" y="2048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Elipse 133">
                  <a:extLst>
                    <a:ext uri="{FF2B5EF4-FFF2-40B4-BE49-F238E27FC236}">
                      <a16:creationId xmlns:a16="http://schemas.microsoft.com/office/drawing/2014/main" id="{713B9C3C-6A78-2870-6C3A-A7E40D302825}"/>
                    </a:ext>
                  </a:extLst>
                </p:cNvPr>
                <p:cNvSpPr/>
                <p:nvPr/>
              </p:nvSpPr>
              <p:spPr>
                <a:xfrm>
                  <a:off x="2879756" y="2012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Elipse 134">
                  <a:extLst>
                    <a:ext uri="{FF2B5EF4-FFF2-40B4-BE49-F238E27FC236}">
                      <a16:creationId xmlns:a16="http://schemas.microsoft.com/office/drawing/2014/main" id="{BAFF18E4-7E98-3B02-A02D-E76F59DBD25E}"/>
                    </a:ext>
                  </a:extLst>
                </p:cNvPr>
                <p:cNvSpPr/>
                <p:nvPr/>
              </p:nvSpPr>
              <p:spPr>
                <a:xfrm>
                  <a:off x="2861425" y="212816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Elipse 135">
                  <a:extLst>
                    <a:ext uri="{FF2B5EF4-FFF2-40B4-BE49-F238E27FC236}">
                      <a16:creationId xmlns:a16="http://schemas.microsoft.com/office/drawing/2014/main" id="{5B450E01-5F3D-A770-BA15-909273C63B61}"/>
                    </a:ext>
                  </a:extLst>
                </p:cNvPr>
                <p:cNvSpPr/>
                <p:nvPr/>
              </p:nvSpPr>
              <p:spPr>
                <a:xfrm>
                  <a:off x="2720884" y="2225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Elipse 136">
                  <a:extLst>
                    <a:ext uri="{FF2B5EF4-FFF2-40B4-BE49-F238E27FC236}">
                      <a16:creationId xmlns:a16="http://schemas.microsoft.com/office/drawing/2014/main" id="{3449D49F-B35C-ABF0-6989-3324B783EC37}"/>
                    </a:ext>
                  </a:extLst>
                </p:cNvPr>
                <p:cNvSpPr/>
                <p:nvPr/>
              </p:nvSpPr>
              <p:spPr>
                <a:xfrm>
                  <a:off x="2865949" y="22613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Elipse 137">
                  <a:extLst>
                    <a:ext uri="{FF2B5EF4-FFF2-40B4-BE49-F238E27FC236}">
                      <a16:creationId xmlns:a16="http://schemas.microsoft.com/office/drawing/2014/main" id="{98A17EE9-B680-CB32-A5E2-CA0C031F44DD}"/>
                    </a:ext>
                  </a:extLst>
                </p:cNvPr>
                <p:cNvSpPr/>
                <p:nvPr/>
              </p:nvSpPr>
              <p:spPr>
                <a:xfrm>
                  <a:off x="2833577"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Elipse 138">
                  <a:extLst>
                    <a:ext uri="{FF2B5EF4-FFF2-40B4-BE49-F238E27FC236}">
                      <a16:creationId xmlns:a16="http://schemas.microsoft.com/office/drawing/2014/main" id="{1849F856-FC22-CF16-05A0-C2CECC6DA138}"/>
                    </a:ext>
                  </a:extLst>
                </p:cNvPr>
                <p:cNvSpPr/>
                <p:nvPr/>
              </p:nvSpPr>
              <p:spPr>
                <a:xfrm>
                  <a:off x="2954416" y="2414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9">
                  <a:extLst>
                    <a:ext uri="{FF2B5EF4-FFF2-40B4-BE49-F238E27FC236}">
                      <a16:creationId xmlns:a16="http://schemas.microsoft.com/office/drawing/2014/main" id="{7018BB6A-1BF5-174A-3226-6CC1A22672FE}"/>
                    </a:ext>
                  </a:extLst>
                </p:cNvPr>
                <p:cNvSpPr/>
                <p:nvPr/>
              </p:nvSpPr>
              <p:spPr>
                <a:xfrm>
                  <a:off x="2483450" y="1092784"/>
                  <a:ext cx="2207203" cy="17820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Seta: para a Direita 142">
                  <a:extLst>
                    <a:ext uri="{FF2B5EF4-FFF2-40B4-BE49-F238E27FC236}">
                      <a16:creationId xmlns:a16="http://schemas.microsoft.com/office/drawing/2014/main" id="{1C5B7F4B-D184-DE8D-8A11-BFC7B6CC1382}"/>
                    </a:ext>
                  </a:extLst>
                </p:cNvPr>
                <p:cNvSpPr/>
                <p:nvPr/>
              </p:nvSpPr>
              <p:spPr>
                <a:xfrm>
                  <a:off x="4779249" y="1827893"/>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CaixaDeTexto 143">
                  <a:extLst>
                    <a:ext uri="{FF2B5EF4-FFF2-40B4-BE49-F238E27FC236}">
                      <a16:creationId xmlns:a16="http://schemas.microsoft.com/office/drawing/2014/main" id="{12C52CFE-75DA-219C-7B3E-5D8F5E98DBCF}"/>
                    </a:ext>
                  </a:extLst>
                </p:cNvPr>
                <p:cNvSpPr txBox="1"/>
                <p:nvPr/>
              </p:nvSpPr>
              <p:spPr>
                <a:xfrm>
                  <a:off x="4707259" y="1535461"/>
                  <a:ext cx="754402" cy="276999"/>
                </a:xfrm>
                <a:prstGeom prst="rect">
                  <a:avLst/>
                </a:prstGeom>
                <a:noFill/>
              </p:spPr>
              <p:txBody>
                <a:bodyPr wrap="square" rtlCol="0">
                  <a:spAutoFit/>
                </a:bodyPr>
                <a:lstStyle/>
                <a:p>
                  <a:pPr algn="ctr"/>
                  <a:r>
                    <a:rPr lang="pt-BR" sz="1200" dirty="0"/>
                    <a:t>K-</a:t>
                  </a:r>
                  <a:r>
                    <a:rPr lang="pt-BR" sz="1200" dirty="0" err="1"/>
                    <a:t>means</a:t>
                  </a:r>
                  <a:endParaRPr lang="pt-BR" sz="1200" dirty="0"/>
                </a:p>
              </p:txBody>
            </p:sp>
            <p:sp>
              <p:nvSpPr>
                <p:cNvPr id="145" name="Sinal de Multiplicação 144">
                  <a:extLst>
                    <a:ext uri="{FF2B5EF4-FFF2-40B4-BE49-F238E27FC236}">
                      <a16:creationId xmlns:a16="http://schemas.microsoft.com/office/drawing/2014/main" id="{EEA17D25-E6B9-2CD6-DD10-7D46CF3B55B9}"/>
                    </a:ext>
                  </a:extLst>
                </p:cNvPr>
                <p:cNvSpPr/>
                <p:nvPr/>
              </p:nvSpPr>
              <p:spPr>
                <a:xfrm>
                  <a:off x="6274184" y="1483774"/>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4" name="Sinal de Multiplicação 203">
                  <a:extLst>
                    <a:ext uri="{FF2B5EF4-FFF2-40B4-BE49-F238E27FC236}">
                      <a16:creationId xmlns:a16="http://schemas.microsoft.com/office/drawing/2014/main" id="{36D897B2-E550-4627-42A2-5748BF4109C1}"/>
                    </a:ext>
                  </a:extLst>
                </p:cNvPr>
                <p:cNvSpPr/>
                <p:nvPr/>
              </p:nvSpPr>
              <p:spPr>
                <a:xfrm>
                  <a:off x="5940299" y="2178564"/>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5" name="Sinal de Multiplicação 204">
                  <a:extLst>
                    <a:ext uri="{FF2B5EF4-FFF2-40B4-BE49-F238E27FC236}">
                      <a16:creationId xmlns:a16="http://schemas.microsoft.com/office/drawing/2014/main" id="{F31ACDE7-13F8-CF9D-27D8-5665C5B23594}"/>
                    </a:ext>
                  </a:extLst>
                </p:cNvPr>
                <p:cNvSpPr/>
                <p:nvPr/>
              </p:nvSpPr>
              <p:spPr>
                <a:xfrm>
                  <a:off x="6735481" y="2316636"/>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 name="Sinal de Multiplicação 205">
                  <a:extLst>
                    <a:ext uri="{FF2B5EF4-FFF2-40B4-BE49-F238E27FC236}">
                      <a16:creationId xmlns:a16="http://schemas.microsoft.com/office/drawing/2014/main" id="{D5E3B4CD-8E28-4D3C-A68D-E1CF51CD97F9}"/>
                    </a:ext>
                  </a:extLst>
                </p:cNvPr>
                <p:cNvSpPr/>
                <p:nvPr/>
              </p:nvSpPr>
              <p:spPr>
                <a:xfrm>
                  <a:off x="7076969" y="1644950"/>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Sinal de Multiplicação 206">
                  <a:extLst>
                    <a:ext uri="{FF2B5EF4-FFF2-40B4-BE49-F238E27FC236}">
                      <a16:creationId xmlns:a16="http://schemas.microsoft.com/office/drawing/2014/main" id="{CC6DDB58-92B3-A025-4D8F-509D76F79477}"/>
                    </a:ext>
                  </a:extLst>
                </p:cNvPr>
                <p:cNvSpPr/>
                <p:nvPr/>
              </p:nvSpPr>
              <p:spPr>
                <a:xfrm>
                  <a:off x="6879387" y="2936968"/>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 name="CaixaDeTexto 207">
                  <a:extLst>
                    <a:ext uri="{FF2B5EF4-FFF2-40B4-BE49-F238E27FC236}">
                      <a16:creationId xmlns:a16="http://schemas.microsoft.com/office/drawing/2014/main" id="{7F7B07A6-12B7-CE91-1F27-7EC6B66489E6}"/>
                    </a:ext>
                  </a:extLst>
                </p:cNvPr>
                <p:cNvSpPr txBox="1"/>
                <p:nvPr/>
              </p:nvSpPr>
              <p:spPr>
                <a:xfrm>
                  <a:off x="6851558" y="2855951"/>
                  <a:ext cx="1034867" cy="276999"/>
                </a:xfrm>
                <a:prstGeom prst="rect">
                  <a:avLst/>
                </a:prstGeom>
                <a:noFill/>
              </p:spPr>
              <p:txBody>
                <a:bodyPr wrap="square" rtlCol="0">
                  <a:spAutoFit/>
                </a:bodyPr>
                <a:lstStyle/>
                <a:p>
                  <a:pPr algn="ctr"/>
                  <a:r>
                    <a:rPr lang="pt-BR" sz="1200" dirty="0"/>
                    <a:t>centroides</a:t>
                  </a:r>
                </a:p>
              </p:txBody>
            </p:sp>
            <p:sp>
              <p:nvSpPr>
                <p:cNvPr id="219" name="CaixaDeTexto 218">
                  <a:extLst>
                    <a:ext uri="{FF2B5EF4-FFF2-40B4-BE49-F238E27FC236}">
                      <a16:creationId xmlns:a16="http://schemas.microsoft.com/office/drawing/2014/main" id="{A6C51C4E-EE52-9757-C9BD-FC8A699BDCEB}"/>
                    </a:ext>
                  </a:extLst>
                </p:cNvPr>
                <p:cNvSpPr txBox="1"/>
                <p:nvPr/>
              </p:nvSpPr>
              <p:spPr>
                <a:xfrm>
                  <a:off x="2483449" y="798513"/>
                  <a:ext cx="2207203" cy="307777"/>
                </a:xfrm>
                <a:prstGeom prst="rect">
                  <a:avLst/>
                </a:prstGeom>
                <a:noFill/>
              </p:spPr>
              <p:txBody>
                <a:bodyPr wrap="square" rtlCol="0">
                  <a:spAutoFit/>
                </a:bodyPr>
                <a:lstStyle/>
                <a:p>
                  <a:pPr algn="ctr"/>
                  <a:r>
                    <a:rPr lang="pt-BR" sz="1400" dirty="0"/>
                    <a:t>Dados não rotulados</a:t>
                  </a:r>
                </a:p>
              </p:txBody>
            </p:sp>
            <p:sp>
              <p:nvSpPr>
                <p:cNvPr id="220" name="CaixaDeTexto 219">
                  <a:extLst>
                    <a:ext uri="{FF2B5EF4-FFF2-40B4-BE49-F238E27FC236}">
                      <a16:creationId xmlns:a16="http://schemas.microsoft.com/office/drawing/2014/main" id="{C4623B7C-453C-9AB4-C450-EBB164764C4B}"/>
                    </a:ext>
                  </a:extLst>
                </p:cNvPr>
                <p:cNvSpPr txBox="1"/>
                <p:nvPr/>
              </p:nvSpPr>
              <p:spPr>
                <a:xfrm>
                  <a:off x="5468240" y="785649"/>
                  <a:ext cx="2207203" cy="307777"/>
                </a:xfrm>
                <a:prstGeom prst="rect">
                  <a:avLst/>
                </a:prstGeom>
                <a:noFill/>
              </p:spPr>
              <p:txBody>
                <a:bodyPr wrap="square" rtlCol="0">
                  <a:spAutoFit/>
                </a:bodyPr>
                <a:lstStyle/>
                <a:p>
                  <a:pPr algn="ctr"/>
                  <a:r>
                    <a:rPr lang="pt-BR" sz="1400" dirty="0"/>
                    <a:t>Dados agrupados</a:t>
                  </a:r>
                </a:p>
              </p:txBody>
            </p:sp>
            <p:cxnSp>
              <p:nvCxnSpPr>
                <p:cNvPr id="221" name="Conector de Seta Reta 220">
                  <a:extLst>
                    <a:ext uri="{FF2B5EF4-FFF2-40B4-BE49-F238E27FC236}">
                      <a16:creationId xmlns:a16="http://schemas.microsoft.com/office/drawing/2014/main" id="{9BAB0F7C-D4B5-2876-7F61-A369A5730265}"/>
                    </a:ext>
                  </a:extLst>
                </p:cNvPr>
                <p:cNvCxnSpPr>
                  <a:cxnSpLocks/>
                  <a:stCxn id="212" idx="0"/>
                </p:cNvCxnSpPr>
                <p:nvPr/>
              </p:nvCxnSpPr>
              <p:spPr>
                <a:xfrm flipV="1">
                  <a:off x="4446314" y="2428443"/>
                  <a:ext cx="669475" cy="1588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87576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B5F7913A-E995-20EE-406A-2A513932AE6A}"/>
              </a:ext>
            </a:extLst>
          </p:cNvPr>
          <p:cNvGraphicFramePr>
            <a:graphicFrameLocks noGrp="1"/>
          </p:cNvGraphicFramePr>
          <p:nvPr>
            <p:extLst>
              <p:ext uri="{D42A27DB-BD31-4B8C-83A1-F6EECF244321}">
                <p14:modId xmlns:p14="http://schemas.microsoft.com/office/powerpoint/2010/main" val="2025935847"/>
              </p:ext>
            </p:extLst>
          </p:nvPr>
        </p:nvGraphicFramePr>
        <p:xfrm>
          <a:off x="1704171" y="3840064"/>
          <a:ext cx="2315845" cy="1456807"/>
        </p:xfrm>
        <a:graphic>
          <a:graphicData uri="http://schemas.openxmlformats.org/drawingml/2006/table">
            <a:tbl>
              <a:tblPr firstRow="1" bandRow="1">
                <a:tableStyleId>{5C22544A-7EE6-4342-B048-85BDC9FD1C3A}</a:tableStyleId>
              </a:tblPr>
              <a:tblGrid>
                <a:gridCol w="538480">
                  <a:extLst>
                    <a:ext uri="{9D8B030D-6E8A-4147-A177-3AD203B41FA5}">
                      <a16:colId xmlns:a16="http://schemas.microsoft.com/office/drawing/2014/main" val="1761532214"/>
                    </a:ext>
                  </a:extLst>
                </a:gridCol>
                <a:gridCol w="592455">
                  <a:extLst>
                    <a:ext uri="{9D8B030D-6E8A-4147-A177-3AD203B41FA5}">
                      <a16:colId xmlns:a16="http://schemas.microsoft.com/office/drawing/2014/main" val="592622563"/>
                    </a:ext>
                  </a:extLst>
                </a:gridCol>
                <a:gridCol w="592455">
                  <a:extLst>
                    <a:ext uri="{9D8B030D-6E8A-4147-A177-3AD203B41FA5}">
                      <a16:colId xmlns:a16="http://schemas.microsoft.com/office/drawing/2014/main" val="3379223142"/>
                    </a:ext>
                  </a:extLst>
                </a:gridCol>
                <a:gridCol w="592455">
                  <a:extLst>
                    <a:ext uri="{9D8B030D-6E8A-4147-A177-3AD203B41FA5}">
                      <a16:colId xmlns:a16="http://schemas.microsoft.com/office/drawing/2014/main" val="2351427683"/>
                    </a:ext>
                  </a:extLst>
                </a:gridCol>
              </a:tblGrid>
              <a:tr h="344287">
                <a:tc>
                  <a:txBody>
                    <a:bodyPr/>
                    <a:lstStyle/>
                    <a:p>
                      <a:pPr algn="ctr"/>
                      <a:r>
                        <a:rPr lang="pt-BR" sz="1400" b="0" dirty="0">
                          <a:solidFill>
                            <a:schemeClr val="tx1"/>
                          </a:solidFill>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kern="1200" dirty="0">
                          <a:solidFill>
                            <a:schemeClr val="tx1"/>
                          </a:solidFill>
                          <a:latin typeface="+mn-lt"/>
                          <a:ea typeface="+mn-ea"/>
                          <a:cs typeface="+mn-cs"/>
                        </a:rPr>
                        <a:t>-1.49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6445849"/>
                  </a:ext>
                </a:extLst>
              </a:tr>
              <a:tr h="370840">
                <a:tc>
                  <a:txBody>
                    <a:bodyPr/>
                    <a:lstStyle/>
                    <a:p>
                      <a:pPr algn="ctr"/>
                      <a:r>
                        <a:rPr lang="pt-BR" sz="1400" b="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004294675"/>
                  </a:ext>
                </a:extLst>
              </a:tr>
              <a:tr h="370840">
                <a:tc>
                  <a:txBody>
                    <a:bodyPr/>
                    <a:lstStyle/>
                    <a:p>
                      <a:pPr algn="ctr"/>
                      <a:r>
                        <a:rPr lang="pt-BR" sz="1400"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92064281"/>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915224947"/>
                  </a:ext>
                </a:extLst>
              </a:tr>
            </a:tbl>
          </a:graphicData>
        </a:graphic>
      </p:graphicFrame>
      <p:graphicFrame>
        <p:nvGraphicFramePr>
          <p:cNvPr id="13" name="Tabela 13">
            <a:extLst>
              <a:ext uri="{FF2B5EF4-FFF2-40B4-BE49-F238E27FC236}">
                <a16:creationId xmlns:a16="http://schemas.microsoft.com/office/drawing/2014/main" id="{324FB93D-6DAA-FB81-359E-897C9C3D8BCC}"/>
              </a:ext>
            </a:extLst>
          </p:cNvPr>
          <p:cNvGraphicFramePr>
            <a:graphicFrameLocks noGrp="1"/>
          </p:cNvGraphicFramePr>
          <p:nvPr>
            <p:extLst>
              <p:ext uri="{D42A27DB-BD31-4B8C-83A1-F6EECF244321}">
                <p14:modId xmlns:p14="http://schemas.microsoft.com/office/powerpoint/2010/main" val="488748057"/>
              </p:ext>
            </p:extLst>
          </p:nvPr>
        </p:nvGraphicFramePr>
        <p:xfrm>
          <a:off x="4872610" y="3826787"/>
          <a:ext cx="592455" cy="1483360"/>
        </p:xfrm>
        <a:graphic>
          <a:graphicData uri="http://schemas.openxmlformats.org/drawingml/2006/table">
            <a:tbl>
              <a:tblPr firstRow="1" bandRow="1">
                <a:tableStyleId>{5C22544A-7EE6-4342-B048-85BDC9FD1C3A}</a:tableStyleId>
              </a:tblPr>
              <a:tblGrid>
                <a:gridCol w="592455">
                  <a:extLst>
                    <a:ext uri="{9D8B030D-6E8A-4147-A177-3AD203B41FA5}">
                      <a16:colId xmlns:a16="http://schemas.microsoft.com/office/drawing/2014/main" val="3014374648"/>
                    </a:ext>
                  </a:extLst>
                </a:gridCol>
              </a:tblGrid>
              <a:tr h="370840">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900151361"/>
                  </a:ext>
                </a:extLst>
              </a:tr>
              <a:tr h="370840">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04381273"/>
                  </a:ext>
                </a:extLst>
              </a:tr>
              <a:tr h="370840">
                <a:tc>
                  <a:txBody>
                    <a:bodyPr/>
                    <a:lstStyle/>
                    <a:p>
                      <a:pPr algn="ct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10126233"/>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67875908"/>
                  </a:ext>
                </a:extLst>
              </a:tr>
            </a:tbl>
          </a:graphicData>
        </a:graphic>
      </p:graphicFrame>
      <p:sp>
        <p:nvSpPr>
          <p:cNvPr id="211" name="Seta: para a Direita 210">
            <a:extLst>
              <a:ext uri="{FF2B5EF4-FFF2-40B4-BE49-F238E27FC236}">
                <a16:creationId xmlns:a16="http://schemas.microsoft.com/office/drawing/2014/main" id="{DE7FE5AA-A2DF-1860-BC3F-C4D50033C01B}"/>
              </a:ext>
            </a:extLst>
          </p:cNvPr>
          <p:cNvSpPr/>
          <p:nvPr/>
        </p:nvSpPr>
        <p:spPr>
          <a:xfrm>
            <a:off x="4152164" y="4439988"/>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CaixaDeTexto 211">
            <a:extLst>
              <a:ext uri="{FF2B5EF4-FFF2-40B4-BE49-F238E27FC236}">
                <a16:creationId xmlns:a16="http://schemas.microsoft.com/office/drawing/2014/main" id="{D14CAB30-EA8F-6ABE-71A4-A46E105442E2}"/>
              </a:ext>
            </a:extLst>
          </p:cNvPr>
          <p:cNvSpPr txBox="1"/>
          <p:nvPr/>
        </p:nvSpPr>
        <p:spPr>
          <a:xfrm>
            <a:off x="4020017" y="4016518"/>
            <a:ext cx="852594" cy="461665"/>
          </a:xfrm>
          <a:prstGeom prst="rect">
            <a:avLst/>
          </a:prstGeom>
          <a:noFill/>
        </p:spPr>
        <p:txBody>
          <a:bodyPr wrap="square" rtlCol="0">
            <a:spAutoFit/>
          </a:bodyPr>
          <a:lstStyle/>
          <a:p>
            <a:pPr algn="ctr"/>
            <a:r>
              <a:rPr lang="pt-BR" sz="1200" dirty="0"/>
              <a:t>Encontrar centroides</a:t>
            </a:r>
          </a:p>
        </p:txBody>
      </p:sp>
      <p:graphicFrame>
        <p:nvGraphicFramePr>
          <p:cNvPr id="214" name="Tabela 12">
            <a:extLst>
              <a:ext uri="{FF2B5EF4-FFF2-40B4-BE49-F238E27FC236}">
                <a16:creationId xmlns:a16="http://schemas.microsoft.com/office/drawing/2014/main" id="{416DDB90-7760-AADC-C91F-11B243BA4DBA}"/>
              </a:ext>
            </a:extLst>
          </p:cNvPr>
          <p:cNvGraphicFramePr>
            <a:graphicFrameLocks noGrp="1"/>
          </p:cNvGraphicFramePr>
          <p:nvPr>
            <p:extLst>
              <p:ext uri="{D42A27DB-BD31-4B8C-83A1-F6EECF244321}">
                <p14:modId xmlns:p14="http://schemas.microsoft.com/office/powerpoint/2010/main" val="1336254033"/>
              </p:ext>
            </p:extLst>
          </p:nvPr>
        </p:nvGraphicFramePr>
        <p:xfrm>
          <a:off x="6305674" y="3821014"/>
          <a:ext cx="2369820" cy="1456807"/>
        </p:xfrm>
        <a:graphic>
          <a:graphicData uri="http://schemas.openxmlformats.org/drawingml/2006/table">
            <a:tbl>
              <a:tblPr firstRow="1" bandRow="1">
                <a:tableStyleId>{5C22544A-7EE6-4342-B048-85BDC9FD1C3A}</a:tableStyleId>
              </a:tblPr>
              <a:tblGrid>
                <a:gridCol w="592455">
                  <a:extLst>
                    <a:ext uri="{9D8B030D-6E8A-4147-A177-3AD203B41FA5}">
                      <a16:colId xmlns:a16="http://schemas.microsoft.com/office/drawing/2014/main" val="1761532214"/>
                    </a:ext>
                  </a:extLst>
                </a:gridCol>
                <a:gridCol w="592455">
                  <a:extLst>
                    <a:ext uri="{9D8B030D-6E8A-4147-A177-3AD203B41FA5}">
                      <a16:colId xmlns:a16="http://schemas.microsoft.com/office/drawing/2014/main" val="592622563"/>
                    </a:ext>
                  </a:extLst>
                </a:gridCol>
                <a:gridCol w="592455">
                  <a:extLst>
                    <a:ext uri="{9D8B030D-6E8A-4147-A177-3AD203B41FA5}">
                      <a16:colId xmlns:a16="http://schemas.microsoft.com/office/drawing/2014/main" val="3379223142"/>
                    </a:ext>
                  </a:extLst>
                </a:gridCol>
                <a:gridCol w="592455">
                  <a:extLst>
                    <a:ext uri="{9D8B030D-6E8A-4147-A177-3AD203B41FA5}">
                      <a16:colId xmlns:a16="http://schemas.microsoft.com/office/drawing/2014/main" val="2351427683"/>
                    </a:ext>
                  </a:extLst>
                </a:gridCol>
              </a:tblGrid>
              <a:tr h="3442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-1.26</a:t>
                      </a:r>
                      <a:endParaRPr lang="pt-BR"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6445849"/>
                  </a:ext>
                </a:extLst>
              </a:tr>
              <a:tr h="370840">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004294675"/>
                  </a:ext>
                </a:extLst>
              </a:tr>
              <a:tr h="370840">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9206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pt-BR" sz="1400" b="0" dirty="0">
                          <a:solidFill>
                            <a:schemeClr val="tx1"/>
                          </a:solidFill>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pt-BR" sz="1400" b="0" dirty="0">
                          <a:solidFill>
                            <a:schemeClr val="tx1"/>
                          </a:solidFill>
                        </a:rPr>
                        <a:t>-2.85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pt-BR" sz="1400" b="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915224947"/>
                  </a:ext>
                </a:extLst>
              </a:tr>
            </a:tbl>
          </a:graphicData>
        </a:graphic>
      </p:graphicFrame>
      <p:sp>
        <p:nvSpPr>
          <p:cNvPr id="216" name="Seta: para a Direita 215">
            <a:extLst>
              <a:ext uri="{FF2B5EF4-FFF2-40B4-BE49-F238E27FC236}">
                <a16:creationId xmlns:a16="http://schemas.microsoft.com/office/drawing/2014/main" id="{3720C254-01F8-96E0-BFB1-7626DBB8B1C6}"/>
              </a:ext>
            </a:extLst>
          </p:cNvPr>
          <p:cNvSpPr/>
          <p:nvPr/>
        </p:nvSpPr>
        <p:spPr>
          <a:xfrm>
            <a:off x="5573573" y="4434474"/>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7" name="CaixaDeTexto 216">
            <a:extLst>
              <a:ext uri="{FF2B5EF4-FFF2-40B4-BE49-F238E27FC236}">
                <a16:creationId xmlns:a16="http://schemas.microsoft.com/office/drawing/2014/main" id="{E425FC8E-DE67-897C-904F-437B33D85F5F}"/>
              </a:ext>
            </a:extLst>
          </p:cNvPr>
          <p:cNvSpPr txBox="1"/>
          <p:nvPr/>
        </p:nvSpPr>
        <p:spPr>
          <a:xfrm>
            <a:off x="5442910" y="4007525"/>
            <a:ext cx="852594" cy="461665"/>
          </a:xfrm>
          <a:prstGeom prst="rect">
            <a:avLst/>
          </a:prstGeom>
          <a:noFill/>
        </p:spPr>
        <p:txBody>
          <a:bodyPr wrap="square" rtlCol="0">
            <a:spAutoFit/>
          </a:bodyPr>
          <a:lstStyle/>
          <a:p>
            <a:pPr algn="ctr"/>
            <a:r>
              <a:rPr lang="pt-BR" sz="1200" dirty="0"/>
              <a:t>Atribuir centroides</a:t>
            </a:r>
          </a:p>
        </p:txBody>
      </p:sp>
      <p:grpSp>
        <p:nvGrpSpPr>
          <p:cNvPr id="3" name="Agrupar 2">
            <a:extLst>
              <a:ext uri="{FF2B5EF4-FFF2-40B4-BE49-F238E27FC236}">
                <a16:creationId xmlns:a16="http://schemas.microsoft.com/office/drawing/2014/main" id="{FB33C6A6-51CD-AA6F-AE6A-773A4E475CB9}"/>
              </a:ext>
            </a:extLst>
          </p:cNvPr>
          <p:cNvGrpSpPr/>
          <p:nvPr/>
        </p:nvGrpSpPr>
        <p:grpSpPr>
          <a:xfrm>
            <a:off x="1704171" y="785649"/>
            <a:ext cx="6927518" cy="3230869"/>
            <a:chOff x="1704171" y="785649"/>
            <a:chExt cx="6927518" cy="3230869"/>
          </a:xfrm>
        </p:grpSpPr>
        <p:sp>
          <p:nvSpPr>
            <p:cNvPr id="210" name="CaixaDeTexto 209">
              <a:extLst>
                <a:ext uri="{FF2B5EF4-FFF2-40B4-BE49-F238E27FC236}">
                  <a16:creationId xmlns:a16="http://schemas.microsoft.com/office/drawing/2014/main" id="{B6E29CCC-71A5-0430-50DE-5DA3C21A706A}"/>
                </a:ext>
              </a:extLst>
            </p:cNvPr>
            <p:cNvSpPr txBox="1"/>
            <p:nvPr/>
          </p:nvSpPr>
          <p:spPr>
            <a:xfrm>
              <a:off x="1704171" y="3363868"/>
              <a:ext cx="2324112"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213" name="CaixaDeTexto 212">
              <a:extLst>
                <a:ext uri="{FF2B5EF4-FFF2-40B4-BE49-F238E27FC236}">
                  <a16:creationId xmlns:a16="http://schemas.microsoft.com/office/drawing/2014/main" id="{C1FFCFCD-3AD5-CD0E-7403-D965A997E5DC}"/>
                </a:ext>
              </a:extLst>
            </p:cNvPr>
            <p:cNvSpPr txBox="1"/>
            <p:nvPr/>
          </p:nvSpPr>
          <p:spPr>
            <a:xfrm>
              <a:off x="4699520" y="3359349"/>
              <a:ext cx="970836" cy="461665"/>
            </a:xfrm>
            <a:prstGeom prst="rect">
              <a:avLst/>
            </a:prstGeom>
            <a:noFill/>
          </p:spPr>
          <p:txBody>
            <a:bodyPr wrap="square" rtlCol="0">
              <a:spAutoFit/>
            </a:bodyPr>
            <a:lstStyle/>
            <a:p>
              <a:pPr algn="ctr"/>
              <a:r>
                <a:rPr lang="pt-BR" sz="1200" dirty="0"/>
                <a:t>Centroides dos clusters</a:t>
              </a:r>
            </a:p>
          </p:txBody>
        </p:sp>
        <p:grpSp>
          <p:nvGrpSpPr>
            <p:cNvPr id="2" name="Agrupar 1">
              <a:extLst>
                <a:ext uri="{FF2B5EF4-FFF2-40B4-BE49-F238E27FC236}">
                  <a16:creationId xmlns:a16="http://schemas.microsoft.com/office/drawing/2014/main" id="{BF91A188-0678-FA7B-008D-539AC650D336}"/>
                </a:ext>
              </a:extLst>
            </p:cNvPr>
            <p:cNvGrpSpPr/>
            <p:nvPr/>
          </p:nvGrpSpPr>
          <p:grpSpPr>
            <a:xfrm>
              <a:off x="2483449" y="785649"/>
              <a:ext cx="6148240" cy="3230869"/>
              <a:chOff x="2483449" y="785649"/>
              <a:chExt cx="6148240" cy="3230869"/>
            </a:xfrm>
          </p:grpSpPr>
          <p:sp>
            <p:nvSpPr>
              <p:cNvPr id="218" name="CaixaDeTexto 217">
                <a:extLst>
                  <a:ext uri="{FF2B5EF4-FFF2-40B4-BE49-F238E27FC236}">
                    <a16:creationId xmlns:a16="http://schemas.microsoft.com/office/drawing/2014/main" id="{5BF37EFC-578D-DCC4-2637-36AE6A6E6839}"/>
                  </a:ext>
                </a:extLst>
              </p:cNvPr>
              <p:cNvSpPr txBox="1"/>
              <p:nvPr/>
            </p:nvSpPr>
            <p:spPr>
              <a:xfrm>
                <a:off x="6330068" y="3565992"/>
                <a:ext cx="2301621" cy="276999"/>
              </a:xfrm>
              <a:prstGeom prst="rect">
                <a:avLst/>
              </a:prstGeom>
              <a:noFill/>
            </p:spPr>
            <p:txBody>
              <a:bodyPr wrap="square" rtlCol="0">
                <a:spAutoFit/>
              </a:bodyPr>
              <a:lstStyle/>
              <a:p>
                <a:pPr algn="ctr"/>
                <a:r>
                  <a:rPr lang="pt-BR" sz="1200" dirty="0"/>
                  <a:t>Armazena os centroides</a:t>
                </a:r>
              </a:p>
            </p:txBody>
          </p:sp>
          <p:grpSp>
            <p:nvGrpSpPr>
              <p:cNvPr id="5" name="Agrupar 4">
                <a:extLst>
                  <a:ext uri="{FF2B5EF4-FFF2-40B4-BE49-F238E27FC236}">
                    <a16:creationId xmlns:a16="http://schemas.microsoft.com/office/drawing/2014/main" id="{93CE1491-660F-A9BE-8305-E0E796A9356A}"/>
                  </a:ext>
                </a:extLst>
              </p:cNvPr>
              <p:cNvGrpSpPr/>
              <p:nvPr/>
            </p:nvGrpSpPr>
            <p:grpSpPr>
              <a:xfrm>
                <a:off x="2483449" y="785649"/>
                <a:ext cx="5402976" cy="3230869"/>
                <a:chOff x="2483449" y="785649"/>
                <a:chExt cx="5402976" cy="3230869"/>
              </a:xfrm>
            </p:grpSpPr>
            <p:sp>
              <p:nvSpPr>
                <p:cNvPr id="70" name="Elipse 69">
                  <a:extLst>
                    <a:ext uri="{FF2B5EF4-FFF2-40B4-BE49-F238E27FC236}">
                      <a16:creationId xmlns:a16="http://schemas.microsoft.com/office/drawing/2014/main" id="{7510E1A1-A557-6A94-9701-61E1AFBDC07D}"/>
                    </a:ext>
                  </a:extLst>
                </p:cNvPr>
                <p:cNvSpPr/>
                <p:nvPr/>
              </p:nvSpPr>
              <p:spPr>
                <a:xfrm>
                  <a:off x="5623576" y="1889138"/>
                  <a:ext cx="776619" cy="755636"/>
                </a:xfrm>
                <a:prstGeom prst="ellipse">
                  <a:avLst/>
                </a:prstGeom>
                <a:solidFill>
                  <a:srgbClr val="FFFF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Elipse 62">
                  <a:extLst>
                    <a:ext uri="{FF2B5EF4-FFF2-40B4-BE49-F238E27FC236}">
                      <a16:creationId xmlns:a16="http://schemas.microsoft.com/office/drawing/2014/main" id="{54DB6C75-50F3-2A87-94BA-B1D5139D555B}"/>
                    </a:ext>
                  </a:extLst>
                </p:cNvPr>
                <p:cNvSpPr/>
                <p:nvPr/>
              </p:nvSpPr>
              <p:spPr>
                <a:xfrm>
                  <a:off x="6399706" y="2021141"/>
                  <a:ext cx="776619" cy="755636"/>
                </a:xfrm>
                <a:prstGeom prst="ellipse">
                  <a:avLst/>
                </a:prstGeom>
                <a:solidFill>
                  <a:srgbClr val="FF00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Elipse 61">
                  <a:extLst>
                    <a:ext uri="{FF2B5EF4-FFF2-40B4-BE49-F238E27FC236}">
                      <a16:creationId xmlns:a16="http://schemas.microsoft.com/office/drawing/2014/main" id="{47E3E85B-EBD9-8019-9020-A4DAC9B590CC}"/>
                    </a:ext>
                  </a:extLst>
                </p:cNvPr>
                <p:cNvSpPr/>
                <p:nvPr/>
              </p:nvSpPr>
              <p:spPr>
                <a:xfrm>
                  <a:off x="6755563" y="1343614"/>
                  <a:ext cx="776619" cy="755636"/>
                </a:xfrm>
                <a:prstGeom prst="ellipse">
                  <a:avLst/>
                </a:prstGeom>
                <a:solidFill>
                  <a:srgbClr val="0070C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lipse 60">
                  <a:extLst>
                    <a:ext uri="{FF2B5EF4-FFF2-40B4-BE49-F238E27FC236}">
                      <a16:creationId xmlns:a16="http://schemas.microsoft.com/office/drawing/2014/main" id="{8020FBEF-4F7D-29A5-9942-490742CE04EB}"/>
                    </a:ext>
                  </a:extLst>
                </p:cNvPr>
                <p:cNvSpPr/>
                <p:nvPr/>
              </p:nvSpPr>
              <p:spPr>
                <a:xfrm>
                  <a:off x="5953824" y="1191214"/>
                  <a:ext cx="776619" cy="755636"/>
                </a:xfrm>
                <a:prstGeom prst="ellipse">
                  <a:avLst/>
                </a:prstGeom>
                <a:solidFill>
                  <a:srgbClr val="00B05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EB543E64-143B-A634-A3E3-BA41920E3A97}"/>
                    </a:ext>
                  </a:extLst>
                </p:cNvPr>
                <p:cNvSpPr/>
                <p:nvPr/>
              </p:nvSpPr>
              <p:spPr>
                <a:xfrm>
                  <a:off x="6254106" y="15785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E0CD3173-1F8F-097D-83EE-21566E354D9A}"/>
                    </a:ext>
                  </a:extLst>
                </p:cNvPr>
                <p:cNvSpPr/>
                <p:nvPr/>
              </p:nvSpPr>
              <p:spPr>
                <a:xfrm>
                  <a:off x="6413930" y="14634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D32B4C5A-7548-3449-F5DB-EF53F8268D46}"/>
                    </a:ext>
                  </a:extLst>
                </p:cNvPr>
                <p:cNvSpPr/>
                <p:nvPr/>
              </p:nvSpPr>
              <p:spPr>
                <a:xfrm>
                  <a:off x="6092178" y="132035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a:extLst>
                    <a:ext uri="{FF2B5EF4-FFF2-40B4-BE49-F238E27FC236}">
                      <a16:creationId xmlns:a16="http://schemas.microsoft.com/office/drawing/2014/main" id="{67685D7E-3880-D92E-1D54-1BB92F88240E}"/>
                    </a:ext>
                  </a:extLst>
                </p:cNvPr>
                <p:cNvSpPr/>
                <p:nvPr/>
              </p:nvSpPr>
              <p:spPr>
                <a:xfrm>
                  <a:off x="6341930" y="124831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CFCC3A99-1C3A-92AB-63B9-00A7F606BA02}"/>
                    </a:ext>
                  </a:extLst>
                </p:cNvPr>
                <p:cNvSpPr/>
                <p:nvPr/>
              </p:nvSpPr>
              <p:spPr>
                <a:xfrm>
                  <a:off x="6094280" y="163199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Elipse 18">
                  <a:extLst>
                    <a:ext uri="{FF2B5EF4-FFF2-40B4-BE49-F238E27FC236}">
                      <a16:creationId xmlns:a16="http://schemas.microsoft.com/office/drawing/2014/main" id="{9F43A976-44B8-FB13-407E-75A6CBB0E7A4}"/>
                    </a:ext>
                  </a:extLst>
                </p:cNvPr>
                <p:cNvSpPr/>
                <p:nvPr/>
              </p:nvSpPr>
              <p:spPr>
                <a:xfrm>
                  <a:off x="6202280" y="179189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B4FF3C2F-315A-6F86-9022-F99E6DB16963}"/>
                    </a:ext>
                  </a:extLst>
                </p:cNvPr>
                <p:cNvSpPr/>
                <p:nvPr/>
              </p:nvSpPr>
              <p:spPr>
                <a:xfrm>
                  <a:off x="6523484" y="16880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190FA6C1-AB2C-8A97-2726-A4C82BB7E2A7}"/>
                    </a:ext>
                  </a:extLst>
                </p:cNvPr>
                <p:cNvSpPr/>
                <p:nvPr/>
              </p:nvSpPr>
              <p:spPr>
                <a:xfrm>
                  <a:off x="6557287" y="135504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F108934E-8FD1-A4D0-AE77-E1DD45A133E9}"/>
                    </a:ext>
                  </a:extLst>
                </p:cNvPr>
                <p:cNvSpPr/>
                <p:nvPr/>
              </p:nvSpPr>
              <p:spPr>
                <a:xfrm>
                  <a:off x="6815558" y="1701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22">
                  <a:extLst>
                    <a:ext uri="{FF2B5EF4-FFF2-40B4-BE49-F238E27FC236}">
                      <a16:creationId xmlns:a16="http://schemas.microsoft.com/office/drawing/2014/main" id="{7124E4AA-29DB-A760-3389-FB86E760E7D6}"/>
                    </a:ext>
                  </a:extLst>
                </p:cNvPr>
                <p:cNvSpPr/>
                <p:nvPr/>
              </p:nvSpPr>
              <p:spPr>
                <a:xfrm>
                  <a:off x="6910213" y="18479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lipse 23">
                  <a:extLst>
                    <a:ext uri="{FF2B5EF4-FFF2-40B4-BE49-F238E27FC236}">
                      <a16:creationId xmlns:a16="http://schemas.microsoft.com/office/drawing/2014/main" id="{E9CE8BF0-82E7-A8A1-13A9-66687D21180D}"/>
                    </a:ext>
                  </a:extLst>
                </p:cNvPr>
                <p:cNvSpPr/>
                <p:nvPr/>
              </p:nvSpPr>
              <p:spPr>
                <a:xfrm>
                  <a:off x="6915387" y="1447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24">
                  <a:extLst>
                    <a:ext uri="{FF2B5EF4-FFF2-40B4-BE49-F238E27FC236}">
                      <a16:creationId xmlns:a16="http://schemas.microsoft.com/office/drawing/2014/main" id="{D816D873-0084-87D7-C991-D631338F285E}"/>
                    </a:ext>
                  </a:extLst>
                </p:cNvPr>
                <p:cNvSpPr/>
                <p:nvPr/>
              </p:nvSpPr>
              <p:spPr>
                <a:xfrm>
                  <a:off x="7118549" y="1375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a:extLst>
                    <a:ext uri="{FF2B5EF4-FFF2-40B4-BE49-F238E27FC236}">
                      <a16:creationId xmlns:a16="http://schemas.microsoft.com/office/drawing/2014/main" id="{79041484-356E-CB92-8A26-2FE09997F58A}"/>
                    </a:ext>
                  </a:extLst>
                </p:cNvPr>
                <p:cNvSpPr/>
                <p:nvPr/>
              </p:nvSpPr>
              <p:spPr>
                <a:xfrm>
                  <a:off x="7421075" y="1578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0ACDB330-4FE9-08A4-A3F8-1406EAF189E8}"/>
                    </a:ext>
                  </a:extLst>
                </p:cNvPr>
                <p:cNvSpPr/>
                <p:nvPr/>
              </p:nvSpPr>
              <p:spPr>
                <a:xfrm>
                  <a:off x="6961473" y="196505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98379BF2-D5B0-80DB-98E5-559DB32BFF87}"/>
                    </a:ext>
                  </a:extLst>
                </p:cNvPr>
                <p:cNvSpPr/>
                <p:nvPr/>
              </p:nvSpPr>
              <p:spPr>
                <a:xfrm>
                  <a:off x="7269031" y="193373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a:extLst>
                    <a:ext uri="{FF2B5EF4-FFF2-40B4-BE49-F238E27FC236}">
                      <a16:creationId xmlns:a16="http://schemas.microsoft.com/office/drawing/2014/main" id="{E4ED552A-61B4-7A1B-AC87-60EDEC17069E}"/>
                    </a:ext>
                  </a:extLst>
                </p:cNvPr>
                <p:cNvSpPr/>
                <p:nvPr/>
              </p:nvSpPr>
              <p:spPr>
                <a:xfrm>
                  <a:off x="7305031" y="144014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7622380A-802A-5737-BAAA-5AAE6C6A0892}"/>
                    </a:ext>
                  </a:extLst>
                </p:cNvPr>
                <p:cNvSpPr/>
                <p:nvPr/>
              </p:nvSpPr>
              <p:spPr>
                <a:xfrm>
                  <a:off x="7100898" y="170988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Elipse 38">
                  <a:extLst>
                    <a:ext uri="{FF2B5EF4-FFF2-40B4-BE49-F238E27FC236}">
                      <a16:creationId xmlns:a16="http://schemas.microsoft.com/office/drawing/2014/main" id="{D63D830F-1DB9-F4D0-49B9-99CADB68F587}"/>
                    </a:ext>
                  </a:extLst>
                </p:cNvPr>
                <p:cNvSpPr/>
                <p:nvPr/>
              </p:nvSpPr>
              <p:spPr>
                <a:xfrm>
                  <a:off x="7222385" y="163577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Elipse 40">
                  <a:extLst>
                    <a:ext uri="{FF2B5EF4-FFF2-40B4-BE49-F238E27FC236}">
                      <a16:creationId xmlns:a16="http://schemas.microsoft.com/office/drawing/2014/main" id="{4CF1E921-EB79-1EEE-D5CB-BB91DE451382}"/>
                    </a:ext>
                  </a:extLst>
                </p:cNvPr>
                <p:cNvSpPr/>
                <p:nvPr/>
              </p:nvSpPr>
              <p:spPr>
                <a:xfrm>
                  <a:off x="6656929" y="2322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Elipse 41">
                  <a:extLst>
                    <a:ext uri="{FF2B5EF4-FFF2-40B4-BE49-F238E27FC236}">
                      <a16:creationId xmlns:a16="http://schemas.microsoft.com/office/drawing/2014/main" id="{B8C5E349-2442-8300-4690-C8C1A9AA0E97}"/>
                    </a:ext>
                  </a:extLst>
                </p:cNvPr>
                <p:cNvSpPr/>
                <p:nvPr/>
              </p:nvSpPr>
              <p:spPr>
                <a:xfrm>
                  <a:off x="6728929" y="206935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Elipse 44">
                  <a:extLst>
                    <a:ext uri="{FF2B5EF4-FFF2-40B4-BE49-F238E27FC236}">
                      <a16:creationId xmlns:a16="http://schemas.microsoft.com/office/drawing/2014/main" id="{9B036476-89FE-E486-34B7-2E1722C9F5E0}"/>
                    </a:ext>
                  </a:extLst>
                </p:cNvPr>
                <p:cNvSpPr/>
                <p:nvPr/>
              </p:nvSpPr>
              <p:spPr>
                <a:xfrm>
                  <a:off x="6656929" y="221589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Elipse 45">
                  <a:extLst>
                    <a:ext uri="{FF2B5EF4-FFF2-40B4-BE49-F238E27FC236}">
                      <a16:creationId xmlns:a16="http://schemas.microsoft.com/office/drawing/2014/main" id="{CDB17E56-D4F3-FED6-1BF6-350DAE6B2CA9}"/>
                    </a:ext>
                  </a:extLst>
                </p:cNvPr>
                <p:cNvSpPr/>
                <p:nvPr/>
              </p:nvSpPr>
              <p:spPr>
                <a:xfrm>
                  <a:off x="6524865"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A1E0FC99-342A-45F9-30AB-B8F349A1EDCD}"/>
                    </a:ext>
                  </a:extLst>
                </p:cNvPr>
                <p:cNvSpPr/>
                <p:nvPr/>
              </p:nvSpPr>
              <p:spPr>
                <a:xfrm>
                  <a:off x="6944822" y="261566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Elipse 47">
                  <a:extLst>
                    <a:ext uri="{FF2B5EF4-FFF2-40B4-BE49-F238E27FC236}">
                      <a16:creationId xmlns:a16="http://schemas.microsoft.com/office/drawing/2014/main" id="{6BC8A2BF-CDAB-E786-C382-F66F6A89CC92}"/>
                    </a:ext>
                  </a:extLst>
                </p:cNvPr>
                <p:cNvSpPr/>
                <p:nvPr/>
              </p:nvSpPr>
              <p:spPr>
                <a:xfrm>
                  <a:off x="6788016" y="236586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Elipse 48">
                  <a:extLst>
                    <a:ext uri="{FF2B5EF4-FFF2-40B4-BE49-F238E27FC236}">
                      <a16:creationId xmlns:a16="http://schemas.microsoft.com/office/drawing/2014/main" id="{C7D4EF27-F4A4-7BE5-F4EC-F297A4197464}"/>
                    </a:ext>
                  </a:extLst>
                </p:cNvPr>
                <p:cNvSpPr/>
                <p:nvPr/>
              </p:nvSpPr>
              <p:spPr>
                <a:xfrm>
                  <a:off x="6552402" y="21403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Elipse 49">
                  <a:extLst>
                    <a:ext uri="{FF2B5EF4-FFF2-40B4-BE49-F238E27FC236}">
                      <a16:creationId xmlns:a16="http://schemas.microsoft.com/office/drawing/2014/main" id="{A659461E-C77D-555A-4832-73F6701A7EB3}"/>
                    </a:ext>
                  </a:extLst>
                </p:cNvPr>
                <p:cNvSpPr/>
                <p:nvPr/>
              </p:nvSpPr>
              <p:spPr>
                <a:xfrm>
                  <a:off x="6992663" y="221511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9B39DB67-517A-D87D-2E7E-B8553E457316}"/>
                    </a:ext>
                  </a:extLst>
                </p:cNvPr>
                <p:cNvSpPr/>
                <p:nvPr/>
              </p:nvSpPr>
              <p:spPr>
                <a:xfrm>
                  <a:off x="6058280" y="2238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Elipse 51">
                  <a:extLst>
                    <a:ext uri="{FF2B5EF4-FFF2-40B4-BE49-F238E27FC236}">
                      <a16:creationId xmlns:a16="http://schemas.microsoft.com/office/drawing/2014/main" id="{E063A476-C32D-BABA-188A-ECE6DCFC100C}"/>
                    </a:ext>
                  </a:extLst>
                </p:cNvPr>
                <p:cNvSpPr/>
                <p:nvPr/>
              </p:nvSpPr>
              <p:spPr>
                <a:xfrm>
                  <a:off x="6177012" y="2202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Elipse 52">
                  <a:extLst>
                    <a:ext uri="{FF2B5EF4-FFF2-40B4-BE49-F238E27FC236}">
                      <a16:creationId xmlns:a16="http://schemas.microsoft.com/office/drawing/2014/main" id="{F39C2795-BE0F-50E6-3F96-7421E3FBBB02}"/>
                    </a:ext>
                  </a:extLst>
                </p:cNvPr>
                <p:cNvSpPr/>
                <p:nvPr/>
              </p:nvSpPr>
              <p:spPr>
                <a:xfrm>
                  <a:off x="6191621" y="2064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Elipse 53">
                  <a:extLst>
                    <a:ext uri="{FF2B5EF4-FFF2-40B4-BE49-F238E27FC236}">
                      <a16:creationId xmlns:a16="http://schemas.microsoft.com/office/drawing/2014/main" id="{D4385540-CD55-96BA-D928-7BDE6AF86FAB}"/>
                    </a:ext>
                  </a:extLst>
                </p:cNvPr>
                <p:cNvSpPr/>
                <p:nvPr/>
              </p:nvSpPr>
              <p:spPr>
                <a:xfrm>
                  <a:off x="6084679" y="2136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Elipse 54">
                  <a:extLst>
                    <a:ext uri="{FF2B5EF4-FFF2-40B4-BE49-F238E27FC236}">
                      <a16:creationId xmlns:a16="http://schemas.microsoft.com/office/drawing/2014/main" id="{58098440-46B0-E25C-CBB5-FB879EF4E8A3}"/>
                    </a:ext>
                  </a:extLst>
                </p:cNvPr>
                <p:cNvSpPr/>
                <p:nvPr/>
              </p:nvSpPr>
              <p:spPr>
                <a:xfrm>
                  <a:off x="5970174" y="2153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Elipse 55">
                  <a:extLst>
                    <a:ext uri="{FF2B5EF4-FFF2-40B4-BE49-F238E27FC236}">
                      <a16:creationId xmlns:a16="http://schemas.microsoft.com/office/drawing/2014/main" id="{35739005-6A43-BDD6-86CC-3062267494E9}"/>
                    </a:ext>
                  </a:extLst>
                </p:cNvPr>
                <p:cNvSpPr/>
                <p:nvPr/>
              </p:nvSpPr>
              <p:spPr>
                <a:xfrm>
                  <a:off x="6137163" y="2308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Elipse 56">
                  <a:extLst>
                    <a:ext uri="{FF2B5EF4-FFF2-40B4-BE49-F238E27FC236}">
                      <a16:creationId xmlns:a16="http://schemas.microsoft.com/office/drawing/2014/main" id="{B592D86D-9298-5245-A1A0-42B2AD42A623}"/>
                    </a:ext>
                  </a:extLst>
                </p:cNvPr>
                <p:cNvSpPr/>
                <p:nvPr/>
              </p:nvSpPr>
              <p:spPr>
                <a:xfrm>
                  <a:off x="6220764" y="2380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Elipse 57">
                  <a:extLst>
                    <a:ext uri="{FF2B5EF4-FFF2-40B4-BE49-F238E27FC236}">
                      <a16:creationId xmlns:a16="http://schemas.microsoft.com/office/drawing/2014/main" id="{B8DA1F76-AA72-598B-553B-0C2FA9BFFD09}"/>
                    </a:ext>
                  </a:extLst>
                </p:cNvPr>
                <p:cNvSpPr/>
                <p:nvPr/>
              </p:nvSpPr>
              <p:spPr>
                <a:xfrm>
                  <a:off x="6283954" y="212790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Elipse 58">
                  <a:extLst>
                    <a:ext uri="{FF2B5EF4-FFF2-40B4-BE49-F238E27FC236}">
                      <a16:creationId xmlns:a16="http://schemas.microsoft.com/office/drawing/2014/main" id="{D4802865-EC11-90D4-4EB1-723947AF4B75}"/>
                    </a:ext>
                  </a:extLst>
                </p:cNvPr>
                <p:cNvSpPr/>
                <p:nvPr/>
              </p:nvSpPr>
              <p:spPr>
                <a:xfrm>
                  <a:off x="6012679" y="23273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1846B285-E864-59CD-7FA0-B458D89ABFF8}"/>
                    </a:ext>
                  </a:extLst>
                </p:cNvPr>
                <p:cNvSpPr/>
                <p:nvPr/>
              </p:nvSpPr>
              <p:spPr>
                <a:xfrm>
                  <a:off x="6293579" y="22790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Elipse 63">
                  <a:extLst>
                    <a:ext uri="{FF2B5EF4-FFF2-40B4-BE49-F238E27FC236}">
                      <a16:creationId xmlns:a16="http://schemas.microsoft.com/office/drawing/2014/main" id="{B6172793-6961-33FE-6AF5-F4315C76171B}"/>
                    </a:ext>
                  </a:extLst>
                </p:cNvPr>
                <p:cNvSpPr/>
                <p:nvPr/>
              </p:nvSpPr>
              <p:spPr>
                <a:xfrm>
                  <a:off x="6166280" y="14680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Elipse 64">
                  <a:extLst>
                    <a:ext uri="{FF2B5EF4-FFF2-40B4-BE49-F238E27FC236}">
                      <a16:creationId xmlns:a16="http://schemas.microsoft.com/office/drawing/2014/main" id="{43A33210-CB19-EBC4-1E7A-1FA4D0141975}"/>
                    </a:ext>
                  </a:extLst>
                </p:cNvPr>
                <p:cNvSpPr/>
                <p:nvPr/>
              </p:nvSpPr>
              <p:spPr>
                <a:xfrm>
                  <a:off x="7107872" y="186233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Elipse 65">
                  <a:extLst>
                    <a:ext uri="{FF2B5EF4-FFF2-40B4-BE49-F238E27FC236}">
                      <a16:creationId xmlns:a16="http://schemas.microsoft.com/office/drawing/2014/main" id="{3F7ED822-487A-A225-F755-3C7A708F4AFF}"/>
                    </a:ext>
                  </a:extLst>
                </p:cNvPr>
                <p:cNvSpPr/>
                <p:nvPr/>
              </p:nvSpPr>
              <p:spPr>
                <a:xfrm>
                  <a:off x="7029270" y="15641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Elipse 66">
                  <a:extLst>
                    <a:ext uri="{FF2B5EF4-FFF2-40B4-BE49-F238E27FC236}">
                      <a16:creationId xmlns:a16="http://schemas.microsoft.com/office/drawing/2014/main" id="{B7AA84A0-278B-694C-48D9-6ECF3CB7044D}"/>
                    </a:ext>
                  </a:extLst>
                </p:cNvPr>
                <p:cNvSpPr/>
                <p:nvPr/>
              </p:nvSpPr>
              <p:spPr>
                <a:xfrm>
                  <a:off x="7341779" y="175829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Elipse 67">
                  <a:extLst>
                    <a:ext uri="{FF2B5EF4-FFF2-40B4-BE49-F238E27FC236}">
                      <a16:creationId xmlns:a16="http://schemas.microsoft.com/office/drawing/2014/main" id="{01AB0318-41A2-46C7-8F6E-C92727DDCBAB}"/>
                    </a:ext>
                  </a:extLst>
                </p:cNvPr>
                <p:cNvSpPr/>
                <p:nvPr/>
              </p:nvSpPr>
              <p:spPr>
                <a:xfrm>
                  <a:off x="6728929" y="255037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Elipse 68">
                  <a:extLst>
                    <a:ext uri="{FF2B5EF4-FFF2-40B4-BE49-F238E27FC236}">
                      <a16:creationId xmlns:a16="http://schemas.microsoft.com/office/drawing/2014/main" id="{A0AA41A1-FC9C-4C8E-5E6C-6AE070D9CBFE}"/>
                    </a:ext>
                  </a:extLst>
                </p:cNvPr>
                <p:cNvSpPr/>
                <p:nvPr/>
              </p:nvSpPr>
              <p:spPr>
                <a:xfrm>
                  <a:off x="6956663" y="2394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Elipse 70">
                  <a:extLst>
                    <a:ext uri="{FF2B5EF4-FFF2-40B4-BE49-F238E27FC236}">
                      <a16:creationId xmlns:a16="http://schemas.microsoft.com/office/drawing/2014/main" id="{2D1A6A3A-85C9-F8F3-73E3-E5AB4D7716C3}"/>
                    </a:ext>
                  </a:extLst>
                </p:cNvPr>
                <p:cNvSpPr/>
                <p:nvPr/>
              </p:nvSpPr>
              <p:spPr>
                <a:xfrm>
                  <a:off x="5956644" y="189931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Elipse 71">
                  <a:extLst>
                    <a:ext uri="{FF2B5EF4-FFF2-40B4-BE49-F238E27FC236}">
                      <a16:creationId xmlns:a16="http://schemas.microsoft.com/office/drawing/2014/main" id="{E1C3F6BC-0FD3-69BB-E1A7-D618A6D70310}"/>
                    </a:ext>
                  </a:extLst>
                </p:cNvPr>
                <p:cNvSpPr/>
                <p:nvPr/>
              </p:nvSpPr>
              <p:spPr>
                <a:xfrm>
                  <a:off x="6060350" y="1976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Elipse 72">
                  <a:extLst>
                    <a:ext uri="{FF2B5EF4-FFF2-40B4-BE49-F238E27FC236}">
                      <a16:creationId xmlns:a16="http://schemas.microsoft.com/office/drawing/2014/main" id="{E8D2E788-31F1-A065-38DE-BA626CD9FE1B}"/>
                    </a:ext>
                  </a:extLst>
                </p:cNvPr>
                <p:cNvSpPr/>
                <p:nvPr/>
              </p:nvSpPr>
              <p:spPr>
                <a:xfrm>
                  <a:off x="6086491"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Elipse 73">
                  <a:extLst>
                    <a:ext uri="{FF2B5EF4-FFF2-40B4-BE49-F238E27FC236}">
                      <a16:creationId xmlns:a16="http://schemas.microsoft.com/office/drawing/2014/main" id="{F6475B11-2FAB-C806-5FF7-21893ABB0853}"/>
                    </a:ext>
                  </a:extLst>
                </p:cNvPr>
                <p:cNvSpPr/>
                <p:nvPr/>
              </p:nvSpPr>
              <p:spPr>
                <a:xfrm>
                  <a:off x="6127329"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Elipse 74">
                  <a:extLst>
                    <a:ext uri="{FF2B5EF4-FFF2-40B4-BE49-F238E27FC236}">
                      <a16:creationId xmlns:a16="http://schemas.microsoft.com/office/drawing/2014/main" id="{4E2FA00A-90D6-94D0-C197-A154D33324AE}"/>
                    </a:ext>
                  </a:extLst>
                </p:cNvPr>
                <p:cNvSpPr/>
                <p:nvPr/>
              </p:nvSpPr>
              <p:spPr>
                <a:xfrm>
                  <a:off x="5720139" y="2048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Elipse 75">
                  <a:extLst>
                    <a:ext uri="{FF2B5EF4-FFF2-40B4-BE49-F238E27FC236}">
                      <a16:creationId xmlns:a16="http://schemas.microsoft.com/office/drawing/2014/main" id="{2103BCEB-F5F5-AA8E-D062-D4B57F6F6C79}"/>
                    </a:ext>
                  </a:extLst>
                </p:cNvPr>
                <p:cNvSpPr/>
                <p:nvPr/>
              </p:nvSpPr>
              <p:spPr>
                <a:xfrm>
                  <a:off x="5859983" y="2012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Elipse 76">
                  <a:extLst>
                    <a:ext uri="{FF2B5EF4-FFF2-40B4-BE49-F238E27FC236}">
                      <a16:creationId xmlns:a16="http://schemas.microsoft.com/office/drawing/2014/main" id="{7F66D353-0FE4-074D-9F64-404AE49CD319}"/>
                    </a:ext>
                  </a:extLst>
                </p:cNvPr>
                <p:cNvSpPr/>
                <p:nvPr/>
              </p:nvSpPr>
              <p:spPr>
                <a:xfrm>
                  <a:off x="5841652" y="212816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Elipse 77">
                  <a:extLst>
                    <a:ext uri="{FF2B5EF4-FFF2-40B4-BE49-F238E27FC236}">
                      <a16:creationId xmlns:a16="http://schemas.microsoft.com/office/drawing/2014/main" id="{42DB0E01-6987-81B0-7A29-01EF1CCB54B6}"/>
                    </a:ext>
                  </a:extLst>
                </p:cNvPr>
                <p:cNvSpPr/>
                <p:nvPr/>
              </p:nvSpPr>
              <p:spPr>
                <a:xfrm>
                  <a:off x="5701111" y="2225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Elipse 78">
                  <a:extLst>
                    <a:ext uri="{FF2B5EF4-FFF2-40B4-BE49-F238E27FC236}">
                      <a16:creationId xmlns:a16="http://schemas.microsoft.com/office/drawing/2014/main" id="{2B171BCD-E0B5-5870-03A2-7A52B4F03361}"/>
                    </a:ext>
                  </a:extLst>
                </p:cNvPr>
                <p:cNvSpPr/>
                <p:nvPr/>
              </p:nvSpPr>
              <p:spPr>
                <a:xfrm>
                  <a:off x="5846176" y="22613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Elipse 79">
                  <a:extLst>
                    <a:ext uri="{FF2B5EF4-FFF2-40B4-BE49-F238E27FC236}">
                      <a16:creationId xmlns:a16="http://schemas.microsoft.com/office/drawing/2014/main" id="{6A4B15AB-AE36-96D7-BA16-0BDEE77B51E5}"/>
                    </a:ext>
                  </a:extLst>
                </p:cNvPr>
                <p:cNvSpPr/>
                <p:nvPr/>
              </p:nvSpPr>
              <p:spPr>
                <a:xfrm>
                  <a:off x="5813804"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Elipse 80">
                  <a:extLst>
                    <a:ext uri="{FF2B5EF4-FFF2-40B4-BE49-F238E27FC236}">
                      <a16:creationId xmlns:a16="http://schemas.microsoft.com/office/drawing/2014/main" id="{95F07F78-AD43-5D44-2DDB-5DCA12BFD0CB}"/>
                    </a:ext>
                  </a:extLst>
                </p:cNvPr>
                <p:cNvSpPr/>
                <p:nvPr/>
              </p:nvSpPr>
              <p:spPr>
                <a:xfrm>
                  <a:off x="5934643" y="2414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06191D7B-FF07-6CC5-372E-90AAC1D41809}"/>
                    </a:ext>
                  </a:extLst>
                </p:cNvPr>
                <p:cNvSpPr/>
                <p:nvPr/>
              </p:nvSpPr>
              <p:spPr>
                <a:xfrm>
                  <a:off x="5463677" y="1092784"/>
                  <a:ext cx="2207203" cy="17820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Elipse 86">
                  <a:extLst>
                    <a:ext uri="{FF2B5EF4-FFF2-40B4-BE49-F238E27FC236}">
                      <a16:creationId xmlns:a16="http://schemas.microsoft.com/office/drawing/2014/main" id="{41383EE7-75AB-7B95-3EA2-7E75316AB9AF}"/>
                    </a:ext>
                  </a:extLst>
                </p:cNvPr>
                <p:cNvSpPr/>
                <p:nvPr/>
              </p:nvSpPr>
              <p:spPr>
                <a:xfrm>
                  <a:off x="3273879" y="15785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Elipse 87">
                  <a:extLst>
                    <a:ext uri="{FF2B5EF4-FFF2-40B4-BE49-F238E27FC236}">
                      <a16:creationId xmlns:a16="http://schemas.microsoft.com/office/drawing/2014/main" id="{6CDB2247-F9C6-E70D-0390-992E50FF3878}"/>
                    </a:ext>
                  </a:extLst>
                </p:cNvPr>
                <p:cNvSpPr/>
                <p:nvPr/>
              </p:nvSpPr>
              <p:spPr>
                <a:xfrm>
                  <a:off x="3433703" y="14634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69C0EEFA-A89C-547D-6256-0F74717D8342}"/>
                    </a:ext>
                  </a:extLst>
                </p:cNvPr>
                <p:cNvSpPr/>
                <p:nvPr/>
              </p:nvSpPr>
              <p:spPr>
                <a:xfrm>
                  <a:off x="3111951" y="132035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Elipse 89">
                  <a:extLst>
                    <a:ext uri="{FF2B5EF4-FFF2-40B4-BE49-F238E27FC236}">
                      <a16:creationId xmlns:a16="http://schemas.microsoft.com/office/drawing/2014/main" id="{43AF68DE-0A2B-3560-80B9-5E8E7F35B515}"/>
                    </a:ext>
                  </a:extLst>
                </p:cNvPr>
                <p:cNvSpPr/>
                <p:nvPr/>
              </p:nvSpPr>
              <p:spPr>
                <a:xfrm>
                  <a:off x="3361703" y="124831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Elipse 90">
                  <a:extLst>
                    <a:ext uri="{FF2B5EF4-FFF2-40B4-BE49-F238E27FC236}">
                      <a16:creationId xmlns:a16="http://schemas.microsoft.com/office/drawing/2014/main" id="{5C94353C-CF60-FD08-7248-ADBBC5E1B557}"/>
                    </a:ext>
                  </a:extLst>
                </p:cNvPr>
                <p:cNvSpPr/>
                <p:nvPr/>
              </p:nvSpPr>
              <p:spPr>
                <a:xfrm>
                  <a:off x="3114053" y="163199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Elipse 91">
                  <a:extLst>
                    <a:ext uri="{FF2B5EF4-FFF2-40B4-BE49-F238E27FC236}">
                      <a16:creationId xmlns:a16="http://schemas.microsoft.com/office/drawing/2014/main" id="{E382AB24-096A-E629-C5C6-2B57B01F5C4B}"/>
                    </a:ext>
                  </a:extLst>
                </p:cNvPr>
                <p:cNvSpPr/>
                <p:nvPr/>
              </p:nvSpPr>
              <p:spPr>
                <a:xfrm>
                  <a:off x="3222053" y="179189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Elipse 92">
                  <a:extLst>
                    <a:ext uri="{FF2B5EF4-FFF2-40B4-BE49-F238E27FC236}">
                      <a16:creationId xmlns:a16="http://schemas.microsoft.com/office/drawing/2014/main" id="{7186D72A-A9AA-AEB2-43C9-8E701F389C11}"/>
                    </a:ext>
                  </a:extLst>
                </p:cNvPr>
                <p:cNvSpPr/>
                <p:nvPr/>
              </p:nvSpPr>
              <p:spPr>
                <a:xfrm>
                  <a:off x="3543257" y="16880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Elipse 93">
                  <a:extLst>
                    <a:ext uri="{FF2B5EF4-FFF2-40B4-BE49-F238E27FC236}">
                      <a16:creationId xmlns:a16="http://schemas.microsoft.com/office/drawing/2014/main" id="{DE3964DC-FC3D-6DBE-1331-330EEEA9BE1F}"/>
                    </a:ext>
                  </a:extLst>
                </p:cNvPr>
                <p:cNvSpPr/>
                <p:nvPr/>
              </p:nvSpPr>
              <p:spPr>
                <a:xfrm>
                  <a:off x="3577060" y="135504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Elipse 94">
                  <a:extLst>
                    <a:ext uri="{FF2B5EF4-FFF2-40B4-BE49-F238E27FC236}">
                      <a16:creationId xmlns:a16="http://schemas.microsoft.com/office/drawing/2014/main" id="{319A7459-15B4-B233-D1EA-49272742B445}"/>
                    </a:ext>
                  </a:extLst>
                </p:cNvPr>
                <p:cNvSpPr/>
                <p:nvPr/>
              </p:nvSpPr>
              <p:spPr>
                <a:xfrm>
                  <a:off x="3835331" y="1701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Elipse 95">
                  <a:extLst>
                    <a:ext uri="{FF2B5EF4-FFF2-40B4-BE49-F238E27FC236}">
                      <a16:creationId xmlns:a16="http://schemas.microsoft.com/office/drawing/2014/main" id="{B78B8023-EAAB-2C5A-15FE-FAF52815BD57}"/>
                    </a:ext>
                  </a:extLst>
                </p:cNvPr>
                <p:cNvSpPr/>
                <p:nvPr/>
              </p:nvSpPr>
              <p:spPr>
                <a:xfrm>
                  <a:off x="3929986" y="18479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Elipse 96">
                  <a:extLst>
                    <a:ext uri="{FF2B5EF4-FFF2-40B4-BE49-F238E27FC236}">
                      <a16:creationId xmlns:a16="http://schemas.microsoft.com/office/drawing/2014/main" id="{6E632193-3F85-371D-5443-D0804D0ADB7A}"/>
                    </a:ext>
                  </a:extLst>
                </p:cNvPr>
                <p:cNvSpPr/>
                <p:nvPr/>
              </p:nvSpPr>
              <p:spPr>
                <a:xfrm>
                  <a:off x="3935160" y="1447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Elipse 97">
                  <a:extLst>
                    <a:ext uri="{FF2B5EF4-FFF2-40B4-BE49-F238E27FC236}">
                      <a16:creationId xmlns:a16="http://schemas.microsoft.com/office/drawing/2014/main" id="{78A1B642-C0C0-E10D-0814-2597F92453FD}"/>
                    </a:ext>
                  </a:extLst>
                </p:cNvPr>
                <p:cNvSpPr/>
                <p:nvPr/>
              </p:nvSpPr>
              <p:spPr>
                <a:xfrm>
                  <a:off x="4138322" y="137577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Elipse 98">
                  <a:extLst>
                    <a:ext uri="{FF2B5EF4-FFF2-40B4-BE49-F238E27FC236}">
                      <a16:creationId xmlns:a16="http://schemas.microsoft.com/office/drawing/2014/main" id="{59464C3C-353A-C2F4-A669-2EEEE19E5DFC}"/>
                    </a:ext>
                  </a:extLst>
                </p:cNvPr>
                <p:cNvSpPr/>
                <p:nvPr/>
              </p:nvSpPr>
              <p:spPr>
                <a:xfrm>
                  <a:off x="4440848" y="157886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Elipse 99">
                  <a:extLst>
                    <a:ext uri="{FF2B5EF4-FFF2-40B4-BE49-F238E27FC236}">
                      <a16:creationId xmlns:a16="http://schemas.microsoft.com/office/drawing/2014/main" id="{FCDDC4EA-686B-478A-81AD-5AD9C644AA50}"/>
                    </a:ext>
                  </a:extLst>
                </p:cNvPr>
                <p:cNvSpPr/>
                <p:nvPr/>
              </p:nvSpPr>
              <p:spPr>
                <a:xfrm>
                  <a:off x="3981246" y="196505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Elipse 100">
                  <a:extLst>
                    <a:ext uri="{FF2B5EF4-FFF2-40B4-BE49-F238E27FC236}">
                      <a16:creationId xmlns:a16="http://schemas.microsoft.com/office/drawing/2014/main" id="{D8E6EEBD-990F-DBB8-764A-5DD32BBF360B}"/>
                    </a:ext>
                  </a:extLst>
                </p:cNvPr>
                <p:cNvSpPr/>
                <p:nvPr/>
              </p:nvSpPr>
              <p:spPr>
                <a:xfrm>
                  <a:off x="4288804" y="193373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Elipse 101">
                  <a:extLst>
                    <a:ext uri="{FF2B5EF4-FFF2-40B4-BE49-F238E27FC236}">
                      <a16:creationId xmlns:a16="http://schemas.microsoft.com/office/drawing/2014/main" id="{7661DCF4-AF1C-DC70-0B7F-AC63E513DE23}"/>
                    </a:ext>
                  </a:extLst>
                </p:cNvPr>
                <p:cNvSpPr/>
                <p:nvPr/>
              </p:nvSpPr>
              <p:spPr>
                <a:xfrm>
                  <a:off x="4324804" y="144014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Elipse 102">
                  <a:extLst>
                    <a:ext uri="{FF2B5EF4-FFF2-40B4-BE49-F238E27FC236}">
                      <a16:creationId xmlns:a16="http://schemas.microsoft.com/office/drawing/2014/main" id="{D73C739E-1161-FCD8-7F92-E6E8A6EABDAD}"/>
                    </a:ext>
                  </a:extLst>
                </p:cNvPr>
                <p:cNvSpPr/>
                <p:nvPr/>
              </p:nvSpPr>
              <p:spPr>
                <a:xfrm>
                  <a:off x="4120671" y="170988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Elipse 103">
                  <a:extLst>
                    <a:ext uri="{FF2B5EF4-FFF2-40B4-BE49-F238E27FC236}">
                      <a16:creationId xmlns:a16="http://schemas.microsoft.com/office/drawing/2014/main" id="{ED94D09A-C8C5-5345-7D04-E78568D61A7F}"/>
                    </a:ext>
                  </a:extLst>
                </p:cNvPr>
                <p:cNvSpPr/>
                <p:nvPr/>
              </p:nvSpPr>
              <p:spPr>
                <a:xfrm>
                  <a:off x="4242158" y="163577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Elipse 104">
                  <a:extLst>
                    <a:ext uri="{FF2B5EF4-FFF2-40B4-BE49-F238E27FC236}">
                      <a16:creationId xmlns:a16="http://schemas.microsoft.com/office/drawing/2014/main" id="{95275B06-196F-3727-18EF-9CBF365D862F}"/>
                    </a:ext>
                  </a:extLst>
                </p:cNvPr>
                <p:cNvSpPr/>
                <p:nvPr/>
              </p:nvSpPr>
              <p:spPr>
                <a:xfrm>
                  <a:off x="3676702" y="2322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Elipse 105">
                  <a:extLst>
                    <a:ext uri="{FF2B5EF4-FFF2-40B4-BE49-F238E27FC236}">
                      <a16:creationId xmlns:a16="http://schemas.microsoft.com/office/drawing/2014/main" id="{BA7EBFDC-5F96-CE77-0E04-7F13DD8DE054}"/>
                    </a:ext>
                  </a:extLst>
                </p:cNvPr>
                <p:cNvSpPr/>
                <p:nvPr/>
              </p:nvSpPr>
              <p:spPr>
                <a:xfrm>
                  <a:off x="3748702" y="206935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Elipse 106">
                  <a:extLst>
                    <a:ext uri="{FF2B5EF4-FFF2-40B4-BE49-F238E27FC236}">
                      <a16:creationId xmlns:a16="http://schemas.microsoft.com/office/drawing/2014/main" id="{5188FA64-ED52-1CD2-F268-0FD5639C6796}"/>
                    </a:ext>
                  </a:extLst>
                </p:cNvPr>
                <p:cNvSpPr/>
                <p:nvPr/>
              </p:nvSpPr>
              <p:spPr>
                <a:xfrm>
                  <a:off x="3676702" y="221589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Elipse 107">
                  <a:extLst>
                    <a:ext uri="{FF2B5EF4-FFF2-40B4-BE49-F238E27FC236}">
                      <a16:creationId xmlns:a16="http://schemas.microsoft.com/office/drawing/2014/main" id="{EBD8F2F3-B68D-8693-BFBF-F12C3870EBEB}"/>
                    </a:ext>
                  </a:extLst>
                </p:cNvPr>
                <p:cNvSpPr/>
                <p:nvPr/>
              </p:nvSpPr>
              <p:spPr>
                <a:xfrm>
                  <a:off x="3544638"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Elipse 108">
                  <a:extLst>
                    <a:ext uri="{FF2B5EF4-FFF2-40B4-BE49-F238E27FC236}">
                      <a16:creationId xmlns:a16="http://schemas.microsoft.com/office/drawing/2014/main" id="{8189EC20-F4BF-5F0E-DD97-03302E3EE6E4}"/>
                    </a:ext>
                  </a:extLst>
                </p:cNvPr>
                <p:cNvSpPr/>
                <p:nvPr/>
              </p:nvSpPr>
              <p:spPr>
                <a:xfrm>
                  <a:off x="3964595" y="2615667"/>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Elipse 109">
                  <a:extLst>
                    <a:ext uri="{FF2B5EF4-FFF2-40B4-BE49-F238E27FC236}">
                      <a16:creationId xmlns:a16="http://schemas.microsoft.com/office/drawing/2014/main" id="{9B56DD06-3DE4-1B51-663A-F4FDCD29D263}"/>
                    </a:ext>
                  </a:extLst>
                </p:cNvPr>
                <p:cNvSpPr/>
                <p:nvPr/>
              </p:nvSpPr>
              <p:spPr>
                <a:xfrm>
                  <a:off x="3807789" y="236586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Elipse 110">
                  <a:extLst>
                    <a:ext uri="{FF2B5EF4-FFF2-40B4-BE49-F238E27FC236}">
                      <a16:creationId xmlns:a16="http://schemas.microsoft.com/office/drawing/2014/main" id="{9EEF2D89-D345-7411-AA83-53F562DF10C9}"/>
                    </a:ext>
                  </a:extLst>
                </p:cNvPr>
                <p:cNvSpPr/>
                <p:nvPr/>
              </p:nvSpPr>
              <p:spPr>
                <a:xfrm>
                  <a:off x="3561833" y="2141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Elipse 111">
                  <a:extLst>
                    <a:ext uri="{FF2B5EF4-FFF2-40B4-BE49-F238E27FC236}">
                      <a16:creationId xmlns:a16="http://schemas.microsoft.com/office/drawing/2014/main" id="{E00B98FD-145E-E65B-9537-0E2DBCD77C8A}"/>
                    </a:ext>
                  </a:extLst>
                </p:cNvPr>
                <p:cNvSpPr/>
                <p:nvPr/>
              </p:nvSpPr>
              <p:spPr>
                <a:xfrm>
                  <a:off x="4012436" y="221511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Elipse 112">
                  <a:extLst>
                    <a:ext uri="{FF2B5EF4-FFF2-40B4-BE49-F238E27FC236}">
                      <a16:creationId xmlns:a16="http://schemas.microsoft.com/office/drawing/2014/main" id="{1CA972CA-5144-3C94-8D03-1CFD4C63BB1D}"/>
                    </a:ext>
                  </a:extLst>
                </p:cNvPr>
                <p:cNvSpPr/>
                <p:nvPr/>
              </p:nvSpPr>
              <p:spPr>
                <a:xfrm>
                  <a:off x="3078053" y="2238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Elipse 113">
                  <a:extLst>
                    <a:ext uri="{FF2B5EF4-FFF2-40B4-BE49-F238E27FC236}">
                      <a16:creationId xmlns:a16="http://schemas.microsoft.com/office/drawing/2014/main" id="{1E2669B7-A839-D73D-7BE7-AF7B3B368B20}"/>
                    </a:ext>
                  </a:extLst>
                </p:cNvPr>
                <p:cNvSpPr/>
                <p:nvPr/>
              </p:nvSpPr>
              <p:spPr>
                <a:xfrm>
                  <a:off x="3196785" y="220281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Elipse 114">
                  <a:extLst>
                    <a:ext uri="{FF2B5EF4-FFF2-40B4-BE49-F238E27FC236}">
                      <a16:creationId xmlns:a16="http://schemas.microsoft.com/office/drawing/2014/main" id="{071BEC19-79A6-6E29-7474-EA9984D4EDBF}"/>
                    </a:ext>
                  </a:extLst>
                </p:cNvPr>
                <p:cNvSpPr/>
                <p:nvPr/>
              </p:nvSpPr>
              <p:spPr>
                <a:xfrm>
                  <a:off x="3211394" y="2064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Elipse 115">
                  <a:extLst>
                    <a:ext uri="{FF2B5EF4-FFF2-40B4-BE49-F238E27FC236}">
                      <a16:creationId xmlns:a16="http://schemas.microsoft.com/office/drawing/2014/main" id="{BF4C439A-F894-B0D0-1F94-1F81AAB9B0E5}"/>
                    </a:ext>
                  </a:extLst>
                </p:cNvPr>
                <p:cNvSpPr/>
                <p:nvPr/>
              </p:nvSpPr>
              <p:spPr>
                <a:xfrm>
                  <a:off x="3104452" y="213668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Elipse 116">
                  <a:extLst>
                    <a:ext uri="{FF2B5EF4-FFF2-40B4-BE49-F238E27FC236}">
                      <a16:creationId xmlns:a16="http://schemas.microsoft.com/office/drawing/2014/main" id="{A5E8E741-7DA2-3596-3002-D8E902651520}"/>
                    </a:ext>
                  </a:extLst>
                </p:cNvPr>
                <p:cNvSpPr/>
                <p:nvPr/>
              </p:nvSpPr>
              <p:spPr>
                <a:xfrm>
                  <a:off x="2989947" y="2153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Elipse 117">
                  <a:extLst>
                    <a:ext uri="{FF2B5EF4-FFF2-40B4-BE49-F238E27FC236}">
                      <a16:creationId xmlns:a16="http://schemas.microsoft.com/office/drawing/2014/main" id="{CB8DD72A-96A5-3CFB-97A1-2DDC5568538D}"/>
                    </a:ext>
                  </a:extLst>
                </p:cNvPr>
                <p:cNvSpPr/>
                <p:nvPr/>
              </p:nvSpPr>
              <p:spPr>
                <a:xfrm>
                  <a:off x="3156936" y="2308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Elipse 118">
                  <a:extLst>
                    <a:ext uri="{FF2B5EF4-FFF2-40B4-BE49-F238E27FC236}">
                      <a16:creationId xmlns:a16="http://schemas.microsoft.com/office/drawing/2014/main" id="{DCA9CE03-BEF3-13CD-B79F-F56B4E767B3A}"/>
                    </a:ext>
                  </a:extLst>
                </p:cNvPr>
                <p:cNvSpPr/>
                <p:nvPr/>
              </p:nvSpPr>
              <p:spPr>
                <a:xfrm>
                  <a:off x="3240537" y="238015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Elipse 119">
                  <a:extLst>
                    <a:ext uri="{FF2B5EF4-FFF2-40B4-BE49-F238E27FC236}">
                      <a16:creationId xmlns:a16="http://schemas.microsoft.com/office/drawing/2014/main" id="{12565CE2-68C5-2100-69F3-E357F105065E}"/>
                    </a:ext>
                  </a:extLst>
                </p:cNvPr>
                <p:cNvSpPr/>
                <p:nvPr/>
              </p:nvSpPr>
              <p:spPr>
                <a:xfrm>
                  <a:off x="3303727" y="2127905"/>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Elipse 120">
                  <a:extLst>
                    <a:ext uri="{FF2B5EF4-FFF2-40B4-BE49-F238E27FC236}">
                      <a16:creationId xmlns:a16="http://schemas.microsoft.com/office/drawing/2014/main" id="{42A6B62B-8C8B-528F-9C34-5C34F19017B7}"/>
                    </a:ext>
                  </a:extLst>
                </p:cNvPr>
                <p:cNvSpPr/>
                <p:nvPr/>
              </p:nvSpPr>
              <p:spPr>
                <a:xfrm>
                  <a:off x="3032452" y="23273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Elipse 121">
                  <a:extLst>
                    <a:ext uri="{FF2B5EF4-FFF2-40B4-BE49-F238E27FC236}">
                      <a16:creationId xmlns:a16="http://schemas.microsoft.com/office/drawing/2014/main" id="{AE05E0F3-186D-961A-A4B3-3C38B60E32E6}"/>
                    </a:ext>
                  </a:extLst>
                </p:cNvPr>
                <p:cNvSpPr/>
                <p:nvPr/>
              </p:nvSpPr>
              <p:spPr>
                <a:xfrm>
                  <a:off x="3313352" y="227905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Elipse 122">
                  <a:extLst>
                    <a:ext uri="{FF2B5EF4-FFF2-40B4-BE49-F238E27FC236}">
                      <a16:creationId xmlns:a16="http://schemas.microsoft.com/office/drawing/2014/main" id="{287B477B-73DF-1B8C-CD00-6EF07310FCE7}"/>
                    </a:ext>
                  </a:extLst>
                </p:cNvPr>
                <p:cNvSpPr/>
                <p:nvPr/>
              </p:nvSpPr>
              <p:spPr>
                <a:xfrm>
                  <a:off x="3186053" y="14680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Elipse 123">
                  <a:extLst>
                    <a:ext uri="{FF2B5EF4-FFF2-40B4-BE49-F238E27FC236}">
                      <a16:creationId xmlns:a16="http://schemas.microsoft.com/office/drawing/2014/main" id="{AC02E330-6166-1B3F-535D-FB6C721B6970}"/>
                    </a:ext>
                  </a:extLst>
                </p:cNvPr>
                <p:cNvSpPr/>
                <p:nvPr/>
              </p:nvSpPr>
              <p:spPr>
                <a:xfrm>
                  <a:off x="4127645" y="186233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Elipse 124">
                  <a:extLst>
                    <a:ext uri="{FF2B5EF4-FFF2-40B4-BE49-F238E27FC236}">
                      <a16:creationId xmlns:a16="http://schemas.microsoft.com/office/drawing/2014/main" id="{244B8021-6DCB-C860-CB7A-E04698AB3608}"/>
                    </a:ext>
                  </a:extLst>
                </p:cNvPr>
                <p:cNvSpPr/>
                <p:nvPr/>
              </p:nvSpPr>
              <p:spPr>
                <a:xfrm>
                  <a:off x="4049043" y="15641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Elipse 125">
                  <a:extLst>
                    <a:ext uri="{FF2B5EF4-FFF2-40B4-BE49-F238E27FC236}">
                      <a16:creationId xmlns:a16="http://schemas.microsoft.com/office/drawing/2014/main" id="{6E9AB7CD-CED3-6E79-1B68-BA7622A26291}"/>
                    </a:ext>
                  </a:extLst>
                </p:cNvPr>
                <p:cNvSpPr/>
                <p:nvPr/>
              </p:nvSpPr>
              <p:spPr>
                <a:xfrm>
                  <a:off x="4361552" y="175829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Elipse 126">
                  <a:extLst>
                    <a:ext uri="{FF2B5EF4-FFF2-40B4-BE49-F238E27FC236}">
                      <a16:creationId xmlns:a16="http://schemas.microsoft.com/office/drawing/2014/main" id="{A51F10D6-744D-3E85-AB62-827EA4C9C4F1}"/>
                    </a:ext>
                  </a:extLst>
                </p:cNvPr>
                <p:cNvSpPr/>
                <p:nvPr/>
              </p:nvSpPr>
              <p:spPr>
                <a:xfrm>
                  <a:off x="3748702" y="255037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Elipse 127">
                  <a:extLst>
                    <a:ext uri="{FF2B5EF4-FFF2-40B4-BE49-F238E27FC236}">
                      <a16:creationId xmlns:a16="http://schemas.microsoft.com/office/drawing/2014/main" id="{0D14C888-2AC4-7AE6-9DBA-1B021D263945}"/>
                    </a:ext>
                  </a:extLst>
                </p:cNvPr>
                <p:cNvSpPr/>
                <p:nvPr/>
              </p:nvSpPr>
              <p:spPr>
                <a:xfrm>
                  <a:off x="3976436" y="239456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Elipse 128">
                  <a:extLst>
                    <a:ext uri="{FF2B5EF4-FFF2-40B4-BE49-F238E27FC236}">
                      <a16:creationId xmlns:a16="http://schemas.microsoft.com/office/drawing/2014/main" id="{D27CA8A6-AB14-5B75-7EC2-5C97E2AC6D3D}"/>
                    </a:ext>
                  </a:extLst>
                </p:cNvPr>
                <p:cNvSpPr/>
                <p:nvPr/>
              </p:nvSpPr>
              <p:spPr>
                <a:xfrm>
                  <a:off x="2976417" y="1899310"/>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Elipse 129">
                  <a:extLst>
                    <a:ext uri="{FF2B5EF4-FFF2-40B4-BE49-F238E27FC236}">
                      <a16:creationId xmlns:a16="http://schemas.microsoft.com/office/drawing/2014/main" id="{1806945B-D95A-609C-22A6-EA084D21A8F1}"/>
                    </a:ext>
                  </a:extLst>
                </p:cNvPr>
                <p:cNvSpPr/>
                <p:nvPr/>
              </p:nvSpPr>
              <p:spPr>
                <a:xfrm>
                  <a:off x="3080123" y="1976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Elipse 130">
                  <a:extLst>
                    <a:ext uri="{FF2B5EF4-FFF2-40B4-BE49-F238E27FC236}">
                      <a16:creationId xmlns:a16="http://schemas.microsoft.com/office/drawing/2014/main" id="{C571B348-7171-42B1-3B84-71D7286B64E1}"/>
                    </a:ext>
                  </a:extLst>
                </p:cNvPr>
                <p:cNvSpPr/>
                <p:nvPr/>
              </p:nvSpPr>
              <p:spPr>
                <a:xfrm>
                  <a:off x="3106264" y="2518533"/>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Elipse 131">
                  <a:extLst>
                    <a:ext uri="{FF2B5EF4-FFF2-40B4-BE49-F238E27FC236}">
                      <a16:creationId xmlns:a16="http://schemas.microsoft.com/office/drawing/2014/main" id="{6B9F0AF6-848B-C935-6618-CC9E44BACBC3}"/>
                    </a:ext>
                  </a:extLst>
                </p:cNvPr>
                <p:cNvSpPr/>
                <p:nvPr/>
              </p:nvSpPr>
              <p:spPr>
                <a:xfrm>
                  <a:off x="3147102"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Elipse 132">
                  <a:extLst>
                    <a:ext uri="{FF2B5EF4-FFF2-40B4-BE49-F238E27FC236}">
                      <a16:creationId xmlns:a16="http://schemas.microsoft.com/office/drawing/2014/main" id="{7EE62646-5D7B-9BF9-B269-EFDFC26601D0}"/>
                    </a:ext>
                  </a:extLst>
                </p:cNvPr>
                <p:cNvSpPr/>
                <p:nvPr/>
              </p:nvSpPr>
              <p:spPr>
                <a:xfrm>
                  <a:off x="2739912" y="2048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Elipse 133">
                  <a:extLst>
                    <a:ext uri="{FF2B5EF4-FFF2-40B4-BE49-F238E27FC236}">
                      <a16:creationId xmlns:a16="http://schemas.microsoft.com/office/drawing/2014/main" id="{713B9C3C-6A78-2870-6C3A-A7E40D302825}"/>
                    </a:ext>
                  </a:extLst>
                </p:cNvPr>
                <p:cNvSpPr/>
                <p:nvPr/>
              </p:nvSpPr>
              <p:spPr>
                <a:xfrm>
                  <a:off x="2879756" y="2012851"/>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Elipse 134">
                  <a:extLst>
                    <a:ext uri="{FF2B5EF4-FFF2-40B4-BE49-F238E27FC236}">
                      <a16:creationId xmlns:a16="http://schemas.microsoft.com/office/drawing/2014/main" id="{BAFF18E4-7E98-3B02-A02D-E76F59DBD25E}"/>
                    </a:ext>
                  </a:extLst>
                </p:cNvPr>
                <p:cNvSpPr/>
                <p:nvPr/>
              </p:nvSpPr>
              <p:spPr>
                <a:xfrm>
                  <a:off x="2861425" y="2128168"/>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Elipse 135">
                  <a:extLst>
                    <a:ext uri="{FF2B5EF4-FFF2-40B4-BE49-F238E27FC236}">
                      <a16:creationId xmlns:a16="http://schemas.microsoft.com/office/drawing/2014/main" id="{5B450E01-5F3D-A770-BA15-909273C63B61}"/>
                    </a:ext>
                  </a:extLst>
                </p:cNvPr>
                <p:cNvSpPr/>
                <p:nvPr/>
              </p:nvSpPr>
              <p:spPr>
                <a:xfrm>
                  <a:off x="2720884" y="2225046"/>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Elipse 136">
                  <a:extLst>
                    <a:ext uri="{FF2B5EF4-FFF2-40B4-BE49-F238E27FC236}">
                      <a16:creationId xmlns:a16="http://schemas.microsoft.com/office/drawing/2014/main" id="{3449D49F-B35C-ABF0-6989-3324B783EC37}"/>
                    </a:ext>
                  </a:extLst>
                </p:cNvPr>
                <p:cNvSpPr/>
                <p:nvPr/>
              </p:nvSpPr>
              <p:spPr>
                <a:xfrm>
                  <a:off x="2865949" y="2261309"/>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Elipse 137">
                  <a:extLst>
                    <a:ext uri="{FF2B5EF4-FFF2-40B4-BE49-F238E27FC236}">
                      <a16:creationId xmlns:a16="http://schemas.microsoft.com/office/drawing/2014/main" id="{98A17EE9-B680-CB32-A5E2-CA0C031F44DD}"/>
                    </a:ext>
                  </a:extLst>
                </p:cNvPr>
                <p:cNvSpPr/>
                <p:nvPr/>
              </p:nvSpPr>
              <p:spPr>
                <a:xfrm>
                  <a:off x="2833577" y="2420294"/>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Elipse 138">
                  <a:extLst>
                    <a:ext uri="{FF2B5EF4-FFF2-40B4-BE49-F238E27FC236}">
                      <a16:creationId xmlns:a16="http://schemas.microsoft.com/office/drawing/2014/main" id="{1849F856-FC22-CF16-05A0-C2CECC6DA138}"/>
                    </a:ext>
                  </a:extLst>
                </p:cNvPr>
                <p:cNvSpPr/>
                <p:nvPr/>
              </p:nvSpPr>
              <p:spPr>
                <a:xfrm>
                  <a:off x="2954416" y="2414062"/>
                  <a:ext cx="72000" cy="72000"/>
                </a:xfrm>
                <a:prstGeom prst="ellips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9">
                  <a:extLst>
                    <a:ext uri="{FF2B5EF4-FFF2-40B4-BE49-F238E27FC236}">
                      <a16:creationId xmlns:a16="http://schemas.microsoft.com/office/drawing/2014/main" id="{7018BB6A-1BF5-174A-3226-6CC1A22672FE}"/>
                    </a:ext>
                  </a:extLst>
                </p:cNvPr>
                <p:cNvSpPr/>
                <p:nvPr/>
              </p:nvSpPr>
              <p:spPr>
                <a:xfrm>
                  <a:off x="2483450" y="1092784"/>
                  <a:ext cx="2207203" cy="17820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Seta: para a Direita 142">
                  <a:extLst>
                    <a:ext uri="{FF2B5EF4-FFF2-40B4-BE49-F238E27FC236}">
                      <a16:creationId xmlns:a16="http://schemas.microsoft.com/office/drawing/2014/main" id="{1C5B7F4B-D184-DE8D-8A11-BFC7B6CC1382}"/>
                    </a:ext>
                  </a:extLst>
                </p:cNvPr>
                <p:cNvSpPr/>
                <p:nvPr/>
              </p:nvSpPr>
              <p:spPr>
                <a:xfrm>
                  <a:off x="4779249" y="1827893"/>
                  <a:ext cx="593763" cy="256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CaixaDeTexto 143">
                  <a:extLst>
                    <a:ext uri="{FF2B5EF4-FFF2-40B4-BE49-F238E27FC236}">
                      <a16:creationId xmlns:a16="http://schemas.microsoft.com/office/drawing/2014/main" id="{12C52CFE-75DA-219C-7B3E-5D8F5E98DBCF}"/>
                    </a:ext>
                  </a:extLst>
                </p:cNvPr>
                <p:cNvSpPr txBox="1"/>
                <p:nvPr/>
              </p:nvSpPr>
              <p:spPr>
                <a:xfrm>
                  <a:off x="4707259" y="1535461"/>
                  <a:ext cx="754402" cy="276999"/>
                </a:xfrm>
                <a:prstGeom prst="rect">
                  <a:avLst/>
                </a:prstGeom>
                <a:noFill/>
              </p:spPr>
              <p:txBody>
                <a:bodyPr wrap="square" rtlCol="0">
                  <a:spAutoFit/>
                </a:bodyPr>
                <a:lstStyle/>
                <a:p>
                  <a:pPr algn="ctr"/>
                  <a:r>
                    <a:rPr lang="pt-BR" sz="1200" dirty="0"/>
                    <a:t>K-</a:t>
                  </a:r>
                  <a:r>
                    <a:rPr lang="pt-BR" sz="1200" dirty="0" err="1"/>
                    <a:t>means</a:t>
                  </a:r>
                  <a:endParaRPr lang="pt-BR" sz="1200" dirty="0"/>
                </a:p>
              </p:txBody>
            </p:sp>
            <p:sp>
              <p:nvSpPr>
                <p:cNvPr id="145" name="Sinal de Multiplicação 144">
                  <a:extLst>
                    <a:ext uri="{FF2B5EF4-FFF2-40B4-BE49-F238E27FC236}">
                      <a16:creationId xmlns:a16="http://schemas.microsoft.com/office/drawing/2014/main" id="{EEA17D25-E6B9-2CD6-DD10-7D46CF3B55B9}"/>
                    </a:ext>
                  </a:extLst>
                </p:cNvPr>
                <p:cNvSpPr/>
                <p:nvPr/>
              </p:nvSpPr>
              <p:spPr>
                <a:xfrm>
                  <a:off x="6274184" y="1483774"/>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4" name="Sinal de Multiplicação 203">
                  <a:extLst>
                    <a:ext uri="{FF2B5EF4-FFF2-40B4-BE49-F238E27FC236}">
                      <a16:creationId xmlns:a16="http://schemas.microsoft.com/office/drawing/2014/main" id="{36D897B2-E550-4627-42A2-5748BF4109C1}"/>
                    </a:ext>
                  </a:extLst>
                </p:cNvPr>
                <p:cNvSpPr/>
                <p:nvPr/>
              </p:nvSpPr>
              <p:spPr>
                <a:xfrm>
                  <a:off x="5940299" y="2178564"/>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5" name="Sinal de Multiplicação 204">
                  <a:extLst>
                    <a:ext uri="{FF2B5EF4-FFF2-40B4-BE49-F238E27FC236}">
                      <a16:creationId xmlns:a16="http://schemas.microsoft.com/office/drawing/2014/main" id="{F31ACDE7-13F8-CF9D-27D8-5665C5B23594}"/>
                    </a:ext>
                  </a:extLst>
                </p:cNvPr>
                <p:cNvSpPr/>
                <p:nvPr/>
              </p:nvSpPr>
              <p:spPr>
                <a:xfrm>
                  <a:off x="6735481" y="2316636"/>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 name="Sinal de Multiplicação 205">
                  <a:extLst>
                    <a:ext uri="{FF2B5EF4-FFF2-40B4-BE49-F238E27FC236}">
                      <a16:creationId xmlns:a16="http://schemas.microsoft.com/office/drawing/2014/main" id="{D5E3B4CD-8E28-4D3C-A68D-E1CF51CD97F9}"/>
                    </a:ext>
                  </a:extLst>
                </p:cNvPr>
                <p:cNvSpPr/>
                <p:nvPr/>
              </p:nvSpPr>
              <p:spPr>
                <a:xfrm>
                  <a:off x="7076969" y="1644950"/>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Sinal de Multiplicação 206">
                  <a:extLst>
                    <a:ext uri="{FF2B5EF4-FFF2-40B4-BE49-F238E27FC236}">
                      <a16:creationId xmlns:a16="http://schemas.microsoft.com/office/drawing/2014/main" id="{CC6DDB58-92B3-A025-4D8F-509D76F79477}"/>
                    </a:ext>
                  </a:extLst>
                </p:cNvPr>
                <p:cNvSpPr/>
                <p:nvPr/>
              </p:nvSpPr>
              <p:spPr>
                <a:xfrm>
                  <a:off x="6879387" y="2936968"/>
                  <a:ext cx="144000" cy="144000"/>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 name="CaixaDeTexto 207">
                  <a:extLst>
                    <a:ext uri="{FF2B5EF4-FFF2-40B4-BE49-F238E27FC236}">
                      <a16:creationId xmlns:a16="http://schemas.microsoft.com/office/drawing/2014/main" id="{7F7B07A6-12B7-CE91-1F27-7EC6B66489E6}"/>
                    </a:ext>
                  </a:extLst>
                </p:cNvPr>
                <p:cNvSpPr txBox="1"/>
                <p:nvPr/>
              </p:nvSpPr>
              <p:spPr>
                <a:xfrm>
                  <a:off x="6851558" y="2855951"/>
                  <a:ext cx="1034867" cy="276999"/>
                </a:xfrm>
                <a:prstGeom prst="rect">
                  <a:avLst/>
                </a:prstGeom>
                <a:noFill/>
              </p:spPr>
              <p:txBody>
                <a:bodyPr wrap="square" rtlCol="0">
                  <a:spAutoFit/>
                </a:bodyPr>
                <a:lstStyle/>
                <a:p>
                  <a:pPr algn="ctr"/>
                  <a:r>
                    <a:rPr lang="pt-BR" sz="1200" dirty="0"/>
                    <a:t>centroides</a:t>
                  </a:r>
                </a:p>
              </p:txBody>
            </p:sp>
            <p:sp>
              <p:nvSpPr>
                <p:cNvPr id="219" name="CaixaDeTexto 218">
                  <a:extLst>
                    <a:ext uri="{FF2B5EF4-FFF2-40B4-BE49-F238E27FC236}">
                      <a16:creationId xmlns:a16="http://schemas.microsoft.com/office/drawing/2014/main" id="{A6C51C4E-EE52-9757-C9BD-FC8A699BDCEB}"/>
                    </a:ext>
                  </a:extLst>
                </p:cNvPr>
                <p:cNvSpPr txBox="1"/>
                <p:nvPr/>
              </p:nvSpPr>
              <p:spPr>
                <a:xfrm>
                  <a:off x="2483449" y="798513"/>
                  <a:ext cx="2207203" cy="307777"/>
                </a:xfrm>
                <a:prstGeom prst="rect">
                  <a:avLst/>
                </a:prstGeom>
                <a:noFill/>
              </p:spPr>
              <p:txBody>
                <a:bodyPr wrap="square" rtlCol="0">
                  <a:spAutoFit/>
                </a:bodyPr>
                <a:lstStyle/>
                <a:p>
                  <a:pPr algn="ctr"/>
                  <a:r>
                    <a:rPr lang="pt-BR" sz="1400" dirty="0"/>
                    <a:t>Dados não rotulados</a:t>
                  </a:r>
                </a:p>
              </p:txBody>
            </p:sp>
            <p:sp>
              <p:nvSpPr>
                <p:cNvPr id="220" name="CaixaDeTexto 219">
                  <a:extLst>
                    <a:ext uri="{FF2B5EF4-FFF2-40B4-BE49-F238E27FC236}">
                      <a16:creationId xmlns:a16="http://schemas.microsoft.com/office/drawing/2014/main" id="{C4623B7C-453C-9AB4-C450-EBB164764C4B}"/>
                    </a:ext>
                  </a:extLst>
                </p:cNvPr>
                <p:cNvSpPr txBox="1"/>
                <p:nvPr/>
              </p:nvSpPr>
              <p:spPr>
                <a:xfrm>
                  <a:off x="5468240" y="785649"/>
                  <a:ext cx="2207203" cy="307777"/>
                </a:xfrm>
                <a:prstGeom prst="rect">
                  <a:avLst/>
                </a:prstGeom>
                <a:noFill/>
              </p:spPr>
              <p:txBody>
                <a:bodyPr wrap="square" rtlCol="0">
                  <a:spAutoFit/>
                </a:bodyPr>
                <a:lstStyle/>
                <a:p>
                  <a:pPr algn="ctr"/>
                  <a:r>
                    <a:rPr lang="pt-BR" sz="1400" dirty="0"/>
                    <a:t>Dados agrupados</a:t>
                  </a:r>
                </a:p>
              </p:txBody>
            </p:sp>
            <p:cxnSp>
              <p:nvCxnSpPr>
                <p:cNvPr id="221" name="Conector de Seta Reta 220">
                  <a:extLst>
                    <a:ext uri="{FF2B5EF4-FFF2-40B4-BE49-F238E27FC236}">
                      <a16:creationId xmlns:a16="http://schemas.microsoft.com/office/drawing/2014/main" id="{9BAB0F7C-D4B5-2876-7F61-A369A5730265}"/>
                    </a:ext>
                  </a:extLst>
                </p:cNvPr>
                <p:cNvCxnSpPr>
                  <a:cxnSpLocks/>
                  <a:stCxn id="212" idx="0"/>
                </p:cNvCxnSpPr>
                <p:nvPr/>
              </p:nvCxnSpPr>
              <p:spPr>
                <a:xfrm flipV="1">
                  <a:off x="4446314" y="2428443"/>
                  <a:ext cx="669475" cy="1588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04471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6034206" y="1690688"/>
                <a:ext cx="6043494"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a:t>
                </a:r>
                <a:r>
                  <a:rPr lang="pt-BR" b="1" i="1" dirty="0">
                    <a:effectLst/>
                  </a:rPr>
                  <a:t>simplificação e abstração </a:t>
                </a:r>
                <a:r>
                  <a:rPr lang="pt-BR" b="0" i="0" dirty="0">
                    <a:effectLst/>
                  </a:rPr>
                  <a:t>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por uma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6034206" y="1690688"/>
                <a:ext cx="6043494" cy="5167312"/>
              </a:xfrm>
              <a:blipFill>
                <a:blip r:embed="rId3"/>
                <a:stretch>
                  <a:fillRect l="-1816" t="-1887" r="-242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1897404" y="3768396"/>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930451" y="3448468"/>
            <a:ext cx="1102245" cy="523220"/>
          </a:xfrm>
          <a:prstGeom prst="rect">
            <a:avLst/>
          </a:prstGeom>
          <a:noFill/>
        </p:spPr>
        <p:txBody>
          <a:bodyPr wrap="square" rtlCol="0">
            <a:spAutoFit/>
          </a:bodyPr>
          <a:lstStyle/>
          <a:p>
            <a:pPr algn="ctr"/>
            <a:r>
              <a:rPr lang="pt-BR" sz="1400" dirty="0"/>
              <a:t>Função de ativação</a:t>
            </a:r>
          </a:p>
        </p:txBody>
      </p:sp>
      <p:pic>
        <p:nvPicPr>
          <p:cNvPr id="7" name="Imagem 6">
            <a:extLst>
              <a:ext uri="{FF2B5EF4-FFF2-40B4-BE49-F238E27FC236}">
                <a16:creationId xmlns:a16="http://schemas.microsoft.com/office/drawing/2014/main" id="{915A98D5-4C5C-C265-4A66-A4312517A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2" y="1770467"/>
            <a:ext cx="6043494" cy="4686312"/>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11347</TotalTime>
  <Words>11778</Words>
  <Application>Microsoft Office PowerPoint</Application>
  <PresentationFormat>Widescreen</PresentationFormat>
  <Paragraphs>892</Paragraphs>
  <Slides>82</Slides>
  <Notes>58</Notes>
  <HiddenSlides>0</HiddenSlides>
  <MMClips>0</MMClips>
  <ScaleCrop>false</ScaleCrop>
  <HeadingPairs>
    <vt:vector size="6" baseType="variant">
      <vt:variant>
        <vt:lpstr>Fontes usadas</vt:lpstr>
      </vt:variant>
      <vt:variant>
        <vt:i4>16</vt:i4>
      </vt:variant>
      <vt:variant>
        <vt:lpstr>Tema</vt:lpstr>
      </vt:variant>
      <vt:variant>
        <vt:i4>1</vt:i4>
      </vt:variant>
      <vt:variant>
        <vt:lpstr>Títulos de slides</vt:lpstr>
      </vt:variant>
      <vt:variant>
        <vt:i4>82</vt:i4>
      </vt:variant>
    </vt:vector>
  </HeadingPairs>
  <TitlesOfParts>
    <vt:vector size="99" baseType="lpstr">
      <vt:lpstr>Microsoft YaHei</vt:lpstr>
      <vt:lpstr>-apple-system</vt:lpstr>
      <vt:lpstr>Arial</vt:lpstr>
      <vt:lpstr>Calibri</vt:lpstr>
      <vt:lpstr>Calibri Light</vt:lpstr>
      <vt:lpstr>Cambria Math</vt:lpstr>
      <vt:lpstr>CMR10</vt:lpstr>
      <vt:lpstr>CMSY10</vt:lpstr>
      <vt:lpstr>Google Sans</vt:lpstr>
      <vt:lpstr>Lora</vt:lpstr>
      <vt:lpstr>NimbusRomNo9L-Medi</vt:lpstr>
      <vt:lpstr>NimbusRomNo9L-Regu</vt:lpstr>
      <vt:lpstr>Oxygen</vt:lpstr>
      <vt:lpstr>Roboto</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Crescimento do tamanho dos modelos</vt:lpstr>
      <vt:lpstr>Crescimento do tamanho dos modelos</vt:lpstr>
      <vt:lpstr>Crescimento do tamanho dos modelos</vt:lpstr>
      <vt:lpstr>Necessidades computacionais (2012 - Atual)</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 ou compartilhamento de pesos</vt:lpstr>
      <vt:lpstr>Clustering ou compartilhamento de pesos</vt:lpstr>
      <vt:lpstr>Clustering ou compartilhamento de pesos</vt:lpstr>
      <vt:lpstr>Knowledge distillation ou destilação de conhecimento</vt:lpstr>
      <vt:lpstr>Knowledge distillation</vt:lpstr>
      <vt:lpstr>Frameworks de ML</vt:lpstr>
      <vt:lpstr>Frameworks de ML</vt:lpstr>
      <vt:lpstr>Frameworks de ML</vt:lpstr>
      <vt:lpstr>TensorFlow (TF) Lite</vt:lpstr>
      <vt:lpstr>Sequência de trabalho com o TF Lite</vt:lpstr>
      <vt:lpstr>Sequência de trabalho com o TF Lite</vt:lpstr>
      <vt:lpstr>TensorFlow (TF) Lite Micro</vt:lpstr>
      <vt:lpstr>TensorFlow (TF) Lite Micro</vt:lpstr>
      <vt:lpstr>TensorFlow (TF) Lite Micro</vt:lpstr>
      <vt:lpstr>Pipeline de desenvolvimento</vt:lpstr>
      <vt:lpstr>Hardware especializado</vt:lpstr>
      <vt:lpstr>Graphics Processing Unit (GPU)</vt:lpstr>
      <vt:lpstr>Graphics Processing Unit (GPU)</vt:lpstr>
      <vt:lpstr>Graphics Processing Unit (GPU)</vt:lpstr>
      <vt:lpstr>Neural processing units (NPUs)</vt:lpstr>
      <vt:lpstr>Exemplos de hardware especializado</vt:lpstr>
      <vt:lpstr>Exemplos de hardware especializado</vt:lpstr>
      <vt:lpstr>Exemplos de hardware especializado</vt:lpstr>
      <vt:lpstr>NPU versus GPU</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2077</cp:revision>
  <dcterms:created xsi:type="dcterms:W3CDTF">2020-01-20T13:50:05Z</dcterms:created>
  <dcterms:modified xsi:type="dcterms:W3CDTF">2023-08-17T13:41:29Z</dcterms:modified>
</cp:coreProperties>
</file>